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8" r:id="rId2"/>
    <p:sldId id="274" r:id="rId3"/>
    <p:sldId id="259" r:id="rId4"/>
    <p:sldId id="275" r:id="rId5"/>
    <p:sldId id="262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3300"/>
    <a:srgbClr val="BF0A04"/>
    <a:srgbClr val="FFE402"/>
    <a:srgbClr val="EFE3F7"/>
    <a:srgbClr val="FCF8FD"/>
    <a:srgbClr val="DFFDFF"/>
    <a:srgbClr val="073E87"/>
    <a:srgbClr val="6699CC"/>
    <a:srgbClr val="3399CC"/>
    <a:srgbClr val="3366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102" autoAdjust="0"/>
    <p:restoredTop sz="98918" autoAdjust="0"/>
  </p:normalViewPr>
  <p:slideViewPr>
    <p:cSldViewPr snapToGrid="0" snapToObjects="1">
      <p:cViewPr>
        <p:scale>
          <a:sx n="112" d="100"/>
          <a:sy n="112" d="100"/>
        </p:scale>
        <p:origin x="372" y="3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solidFill>
            <a:schemeClr val="accent4">
              <a:lumMod val="75000"/>
            </a:schemeClr>
          </a:solidFill>
          <a:ln/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pl-PL" smtClean="0"/>
              <a:t>Kliknij, aby edyt. styl wz. tyt.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 smtClean="0"/>
              <a:t>Kliknij, aby edytować styl wzorca podtytułu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0E2307-1E40-4E12-8716-25BFDA8E7013}" type="datetime1">
              <a:rPr lang="en-US" smtClean="0"/>
              <a:pPr/>
              <a:t>9/1/2013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/>
      </p:transition>
    </mc:Choice>
    <mc:Fallback>
      <p:transition spd="slow">
        <p:split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edyt. styl wz. tyt.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FCF5A-EA79-452C-A52C-1A2668C2E7DF}" type="datetime1">
              <a:rPr lang="en-US" smtClean="0"/>
              <a:pPr/>
              <a:t>9/1/2013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/>
      </p:transition>
    </mc:Choice>
    <mc:Fallback>
      <p:transition spd="slow">
        <p:split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C4C28-BD4B-4892-9A2D-6E19BD753A9A}" type="datetime1">
              <a:rPr lang="en-US" smtClean="0"/>
              <a:pPr/>
              <a:t>9/1/2013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pl-PL" smtClean="0"/>
              <a:t>Kliknij, aby edyt. styl wz. tyt.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/>
      </p:transition>
    </mc:Choice>
    <mc:Fallback>
      <p:transition spd="slow">
        <p:split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FD9D02-426E-46C9-9EE9-0DE1EF8B2838}" type="datetime1">
              <a:rPr lang="en-US" smtClean="0"/>
              <a:pPr/>
              <a:t>9/1/2013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edyt. styl wz. tyt.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/>
      </p:transition>
    </mc:Choice>
    <mc:Fallback>
      <p:transition spd="slow">
        <p:split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solidFill>
            <a:srgbClr val="073E87"/>
          </a:solidFill>
          <a:ln/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pl-PL" smtClean="0"/>
              <a:t>Kliknij, aby edyt. styl wz. tyt.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8AEBBE-F8B2-42CF-9895-E86A608384EB}" type="datetime1">
              <a:rPr lang="en-US" smtClean="0"/>
              <a:pPr/>
              <a:t>9/1/2013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/>
      </p:transition>
    </mc:Choice>
    <mc:Fallback>
      <p:transition spd="slow">
        <p:split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edyt. styl wz. tyt.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FAA6B6-10E5-4810-BC9F-DA72D8452E73}" type="datetime1">
              <a:rPr lang="en-US" smtClean="0"/>
              <a:pPr/>
              <a:t>9/1/2013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/>
      </p:transition>
    </mc:Choice>
    <mc:Fallback>
      <p:transition spd="slow">
        <p:split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edyt. styl wz. tyt.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18D072-EF12-4AA2-BD71-ABC68B06D0E2}" type="datetime1">
              <a:rPr lang="en-US" smtClean="0"/>
              <a:pPr/>
              <a:t>9/1/2013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/>
      </p:transition>
    </mc:Choice>
    <mc:Fallback>
      <p:transition spd="slow">
        <p:split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edyt. styl wz. tyt.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CDBF60-6CC3-4B74-A60D-3486985E4346}" type="datetime1">
              <a:rPr lang="en-US" smtClean="0"/>
              <a:pPr/>
              <a:t>9/1/2013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/>
      </p:transition>
    </mc:Choice>
    <mc:Fallback>
      <p:transition spd="slow">
        <p:split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Pus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714818-984F-4759-BF72-A33BDC1963BD}" type="datetime1">
              <a:rPr lang="en-US" smtClean="0"/>
              <a:pPr/>
              <a:t>9/1/2013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/>
      </p:transition>
    </mc:Choice>
    <mc:Fallback>
      <p:transition spd="slow">
        <p:split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solidFill>
            <a:srgbClr val="83D3FE"/>
          </a:solidFill>
          <a:ln/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7E191-5F94-4FC1-B823-BD7CABF7FA06}" type="datetime1">
              <a:rPr lang="en-US" smtClean="0"/>
              <a:pPr/>
              <a:t>9/1/2013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pl-PL" smtClean="0"/>
              <a:t>Kliknij, aby edyt. styl wz. tyt.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/>
      </p:transition>
    </mc:Choice>
    <mc:Fallback>
      <p:transition spd="slow">
        <p:split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ln/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pl-PL" smtClean="0"/>
              <a:t>Kliknij, aby edyt. styl wz. tyt.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56D55-EFBE-4F9B-8A5F-09D42CA22A9B}" type="datetime1">
              <a:rPr lang="en-US" smtClean="0"/>
              <a:pPr/>
              <a:t>9/1/2013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ln/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none"/>
        </p:style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l-PL" smtClean="0"/>
              <a:t>Przeciągnij obraz na symbol zastępczy lub kliknij ikonę, aby go dodać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/>
      </p:transition>
    </mc:Choice>
    <mc:Fallback>
      <p:transition spd="slow">
        <p:split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solidFill>
            <a:schemeClr val="accent4">
              <a:lumMod val="75000"/>
            </a:schemeClr>
          </a:solidFill>
          <a:ln/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smtClean="0"/>
              <a:t>Kliknij, aby edyt. styl wz. tyt.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9D1D110F-3F4E-48D9-B8AA-5D0E825AFDBA}" type="datetime1">
              <a:rPr lang="en-US" smtClean="0"/>
              <a:pPr/>
              <a:t>9/1/2013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mc:AlternateContent xmlns:mc="http://schemas.openxmlformats.org/markup-compatibility/2006">
    <mc:Choice xmlns:p14="http://schemas.microsoft.com/office/powerpoint/2010/main" Requires="p14">
      <p:transition spd="slow" p14:dur="1500">
        <p:split/>
      </p:transition>
    </mc:Choice>
    <mc:Fallback>
      <p:transition spd="slow">
        <p:split/>
      </p:transition>
    </mc:Fallback>
  </mc:AlternateContent>
  <p:timing>
    <p:tnLst>
      <p:par>
        <p:cTn id="1" dur="indefinite" restart="never" nodeType="tmRoot"/>
      </p:par>
    </p:tnLst>
  </p:timing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wmf"/><Relationship Id="rId7" Type="http://schemas.openxmlformats.org/officeDocument/2006/relationships/image" Target="../media/image9.png"/><Relationship Id="rId12" Type="http://schemas.openxmlformats.org/officeDocument/2006/relationships/image" Target="../media/image14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8.png"/><Relationship Id="rId11" Type="http://schemas.openxmlformats.org/officeDocument/2006/relationships/image" Target="../media/image13.png"/><Relationship Id="rId5" Type="http://schemas.openxmlformats.org/officeDocument/2006/relationships/image" Target="../media/image7.png"/><Relationship Id="rId10" Type="http://schemas.openxmlformats.org/officeDocument/2006/relationships/image" Target="../media/image12.png"/><Relationship Id="rId4" Type="http://schemas.openxmlformats.org/officeDocument/2006/relationships/image" Target="../media/image6.png"/><Relationship Id="rId9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83611" y="1148315"/>
            <a:ext cx="7772400" cy="2113595"/>
          </a:xfrm>
        </p:spPr>
        <p:txBody>
          <a:bodyPr>
            <a:normAutofit/>
          </a:bodyPr>
          <a:lstStyle/>
          <a:p>
            <a:pPr algn="l"/>
            <a:r>
              <a:rPr lang="pl-PL" sz="5400" b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Liczby na osi liczbowej</a:t>
            </a:r>
            <a:endParaRPr lang="pl-PL" sz="5400" dirty="0"/>
          </a:p>
        </p:txBody>
      </p:sp>
      <p:pic>
        <p:nvPicPr>
          <p:cNvPr id="7" name="Obraz 6" descr="cyrkiel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17367" y="2390723"/>
            <a:ext cx="2459514" cy="2459514"/>
          </a:xfrm>
          <a:prstGeom prst="rect">
            <a:avLst/>
          </a:prstGeom>
        </p:spPr>
      </p:pic>
      <p:pic>
        <p:nvPicPr>
          <p:cNvPr id="9" name="Obraz 8" descr="linijka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678" y="3483013"/>
            <a:ext cx="4882481" cy="33749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982158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3000">
        <p:split/>
      </p:transition>
    </mc:Choice>
    <mc:Fallback>
      <p:transition spd="slow" advTm="3000">
        <p:spli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" name="Obraz 59" descr="blank-paper-transparent-png.png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2770"/>
          <a:stretch/>
        </p:blipFill>
        <p:spPr>
          <a:xfrm rot="20490190">
            <a:off x="65892" y="1335245"/>
            <a:ext cx="5620774" cy="6668051"/>
          </a:xfrm>
          <a:prstGeom prst="rect">
            <a:avLst/>
          </a:prstGeom>
        </p:spPr>
      </p:pic>
      <p:pic>
        <p:nvPicPr>
          <p:cNvPr id="59" name="Obraz 58" descr="blank-paper-transparent-png.png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722"/>
          <a:stretch/>
        </p:blipFill>
        <p:spPr>
          <a:xfrm rot="21243584">
            <a:off x="-125896" y="1337528"/>
            <a:ext cx="5620774" cy="6602816"/>
          </a:xfrm>
          <a:prstGeom prst="rect">
            <a:avLst/>
          </a:prstGeom>
        </p:spPr>
      </p:pic>
      <p:sp>
        <p:nvSpPr>
          <p:cNvPr id="3" name="Tytuł 2"/>
          <p:cNvSpPr>
            <a:spLocks noGrp="1"/>
          </p:cNvSpPr>
          <p:nvPr>
            <p:ph type="title"/>
          </p:nvPr>
        </p:nvSpPr>
        <p:spPr>
          <a:xfrm rot="21272518">
            <a:off x="397540" y="2093886"/>
            <a:ext cx="4573901" cy="499005"/>
          </a:xfrm>
        </p:spPr>
        <p:txBody>
          <a:bodyPr anchor="t"/>
          <a:lstStyle/>
          <a:p>
            <a:r>
              <a:rPr lang="pl-PL" sz="1700" b="1" i="1" dirty="0">
                <a:solidFill>
                  <a:schemeClr val="accent2">
                    <a:lumMod val="75000"/>
                  </a:schemeClr>
                </a:solidFill>
                <a:latin typeface="Times New Roman"/>
                <a:cs typeface="Times New Roman"/>
              </a:rPr>
              <a:t>Oś liczbowa to prosta z zaznaczonym zwrotem </a:t>
            </a:r>
            <a:r>
              <a:rPr lang="pl-PL" sz="1700" b="1" i="1" dirty="0" smtClean="0">
                <a:solidFill>
                  <a:schemeClr val="accent2">
                    <a:lumMod val="75000"/>
                  </a:schemeClr>
                </a:solidFill>
                <a:latin typeface="Times New Roman"/>
                <a:cs typeface="Times New Roman"/>
              </a:rPr>
              <a:t/>
            </a:r>
            <a:br>
              <a:rPr lang="pl-PL" sz="1700" b="1" i="1" dirty="0" smtClean="0">
                <a:solidFill>
                  <a:schemeClr val="accent2">
                    <a:lumMod val="75000"/>
                  </a:schemeClr>
                </a:solidFill>
                <a:latin typeface="Times New Roman"/>
                <a:cs typeface="Times New Roman"/>
              </a:rPr>
            </a:br>
            <a:endParaRPr lang="pl-PL" sz="1700" b="1" i="1" dirty="0">
              <a:solidFill>
                <a:schemeClr val="accent2">
                  <a:lumMod val="75000"/>
                </a:schemeClr>
              </a:solidFill>
              <a:latin typeface="Times New Roman"/>
              <a:cs typeface="Times New Roman"/>
            </a:endParaRPr>
          </a:p>
        </p:txBody>
      </p:sp>
      <p:sp>
        <p:nvSpPr>
          <p:cNvPr id="39" name="Tytuł 2"/>
          <p:cNvSpPr txBox="1">
            <a:spLocks/>
          </p:cNvSpPr>
          <p:nvPr/>
        </p:nvSpPr>
        <p:spPr>
          <a:xfrm rot="21272518">
            <a:off x="567960" y="2754823"/>
            <a:ext cx="3267259" cy="749904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pl-PL" sz="2200" b="1" i="1" dirty="0">
                <a:solidFill>
                  <a:srgbClr val="660066"/>
                </a:solidFill>
                <a:latin typeface="Times New Roman"/>
                <a:cs typeface="Times New Roman"/>
              </a:rPr>
              <a:t>z punktem  oznaczonym 0 oraz ustaloną jednostką. </a:t>
            </a:r>
            <a:endParaRPr lang="pl-PL" sz="2200" b="1" i="1" dirty="0">
              <a:solidFill>
                <a:srgbClr val="660066"/>
              </a:solidFill>
              <a:latin typeface="Times New Roman"/>
              <a:cs typeface="Times New Roman"/>
            </a:endParaRPr>
          </a:p>
        </p:txBody>
      </p:sp>
      <p:sp>
        <p:nvSpPr>
          <p:cNvPr id="52" name="PoleTekstowe 51"/>
          <p:cNvSpPr txBox="1"/>
          <p:nvPr/>
        </p:nvSpPr>
        <p:spPr>
          <a:xfrm>
            <a:off x="5133974" y="6131942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 smtClean="0"/>
              <a:t>2</a:t>
            </a:r>
            <a:endParaRPr lang="pl-PL" dirty="0"/>
          </a:p>
        </p:txBody>
      </p:sp>
      <p:sp>
        <p:nvSpPr>
          <p:cNvPr id="53" name="PoleTekstowe 52"/>
          <p:cNvSpPr txBox="1"/>
          <p:nvPr/>
        </p:nvSpPr>
        <p:spPr>
          <a:xfrm>
            <a:off x="4325507" y="6131942"/>
            <a:ext cx="3129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 smtClean="0"/>
              <a:t>0</a:t>
            </a:r>
            <a:endParaRPr lang="pl-PL" dirty="0"/>
          </a:p>
        </p:txBody>
      </p:sp>
      <p:sp>
        <p:nvSpPr>
          <p:cNvPr id="54" name="PoleTekstowe 53"/>
          <p:cNvSpPr txBox="1"/>
          <p:nvPr/>
        </p:nvSpPr>
        <p:spPr>
          <a:xfrm>
            <a:off x="4764244" y="6131942"/>
            <a:ext cx="2648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 smtClean="0"/>
              <a:t>1</a:t>
            </a:r>
            <a:endParaRPr lang="pl-PL" dirty="0"/>
          </a:p>
        </p:txBody>
      </p:sp>
      <p:grpSp>
        <p:nvGrpSpPr>
          <p:cNvPr id="9" name="Grupa 8"/>
          <p:cNvGrpSpPr/>
          <p:nvPr/>
        </p:nvGrpSpPr>
        <p:grpSpPr>
          <a:xfrm>
            <a:off x="4157330" y="3318924"/>
            <a:ext cx="4638338" cy="179207"/>
            <a:chOff x="4157330" y="3318924"/>
            <a:chExt cx="4638338" cy="179207"/>
          </a:xfrm>
        </p:grpSpPr>
        <p:cxnSp>
          <p:nvCxnSpPr>
            <p:cNvPr id="10" name="Łącznik prosty 9"/>
            <p:cNvCxnSpPr/>
            <p:nvPr/>
          </p:nvCxnSpPr>
          <p:spPr>
            <a:xfrm>
              <a:off x="4157330" y="3408528"/>
              <a:ext cx="4638338" cy="0"/>
            </a:xfrm>
            <a:prstGeom prst="line">
              <a:avLst/>
            </a:prstGeom>
            <a:ln w="38100" cmpd="sng">
              <a:headEnd type="none" w="med" len="med"/>
              <a:tailEnd type="arrow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Łącznik prostoliniowy 5"/>
            <p:cNvCxnSpPr/>
            <p:nvPr/>
          </p:nvCxnSpPr>
          <p:spPr>
            <a:xfrm>
              <a:off x="6316941" y="3318924"/>
              <a:ext cx="0" cy="179207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Łącznik prostoliniowy 22"/>
            <p:cNvCxnSpPr/>
            <p:nvPr/>
          </p:nvCxnSpPr>
          <p:spPr>
            <a:xfrm>
              <a:off x="6717962" y="3318924"/>
              <a:ext cx="0" cy="179207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Łącznik prostoliniowy 23"/>
            <p:cNvCxnSpPr/>
            <p:nvPr/>
          </p:nvCxnSpPr>
          <p:spPr>
            <a:xfrm>
              <a:off x="7118983" y="3318924"/>
              <a:ext cx="0" cy="179207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Łącznik prostoliniowy 24"/>
            <p:cNvCxnSpPr/>
            <p:nvPr/>
          </p:nvCxnSpPr>
          <p:spPr>
            <a:xfrm>
              <a:off x="7520004" y="3318924"/>
              <a:ext cx="0" cy="179207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Łącznik prostoliniowy 25"/>
            <p:cNvCxnSpPr/>
            <p:nvPr/>
          </p:nvCxnSpPr>
          <p:spPr>
            <a:xfrm>
              <a:off x="7921025" y="3318924"/>
              <a:ext cx="0" cy="179207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Łącznik prostoliniowy 26"/>
            <p:cNvCxnSpPr/>
            <p:nvPr/>
          </p:nvCxnSpPr>
          <p:spPr>
            <a:xfrm>
              <a:off x="8322050" y="3318924"/>
              <a:ext cx="0" cy="179207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Łącznik prostoliniowy 27"/>
            <p:cNvCxnSpPr/>
            <p:nvPr/>
          </p:nvCxnSpPr>
          <p:spPr>
            <a:xfrm>
              <a:off x="5514899" y="3318924"/>
              <a:ext cx="0" cy="179207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Łącznik prostoliniowy 28"/>
            <p:cNvCxnSpPr/>
            <p:nvPr/>
          </p:nvCxnSpPr>
          <p:spPr>
            <a:xfrm>
              <a:off x="5915920" y="3318924"/>
              <a:ext cx="0" cy="179207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Łącznik prostoliniowy 29"/>
            <p:cNvCxnSpPr/>
            <p:nvPr/>
          </p:nvCxnSpPr>
          <p:spPr>
            <a:xfrm>
              <a:off x="4712857" y="3318924"/>
              <a:ext cx="0" cy="179207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Łącznik prostoliniowy 30"/>
            <p:cNvCxnSpPr/>
            <p:nvPr/>
          </p:nvCxnSpPr>
          <p:spPr>
            <a:xfrm>
              <a:off x="5113878" y="3318924"/>
              <a:ext cx="0" cy="179207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Łącznik prostoliniowy 31"/>
            <p:cNvCxnSpPr/>
            <p:nvPr/>
          </p:nvCxnSpPr>
          <p:spPr>
            <a:xfrm>
              <a:off x="4334762" y="3318924"/>
              <a:ext cx="0" cy="179207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4" name="PoleTekstowe 51"/>
          <p:cNvSpPr txBox="1"/>
          <p:nvPr/>
        </p:nvSpPr>
        <p:spPr>
          <a:xfrm>
            <a:off x="5521374" y="6131942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 smtClean="0"/>
              <a:t>3</a:t>
            </a:r>
            <a:endParaRPr lang="pl-PL" dirty="0"/>
          </a:p>
        </p:txBody>
      </p:sp>
      <p:sp>
        <p:nvSpPr>
          <p:cNvPr id="35" name="PoleTekstowe 51"/>
          <p:cNvSpPr txBox="1"/>
          <p:nvPr/>
        </p:nvSpPr>
        <p:spPr>
          <a:xfrm>
            <a:off x="5936016" y="6131942"/>
            <a:ext cx="308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 smtClean="0"/>
              <a:t>4</a:t>
            </a:r>
            <a:endParaRPr lang="pl-PL" dirty="0"/>
          </a:p>
        </p:txBody>
      </p:sp>
      <p:sp>
        <p:nvSpPr>
          <p:cNvPr id="36" name="PoleTekstowe 51"/>
          <p:cNvSpPr txBox="1"/>
          <p:nvPr/>
        </p:nvSpPr>
        <p:spPr>
          <a:xfrm>
            <a:off x="6337041" y="6131942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 smtClean="0"/>
              <a:t>5</a:t>
            </a:r>
            <a:endParaRPr lang="pl-PL" dirty="0"/>
          </a:p>
        </p:txBody>
      </p:sp>
      <p:cxnSp>
        <p:nvCxnSpPr>
          <p:cNvPr id="12" name="Łącznik prostoliniowy 11"/>
          <p:cNvCxnSpPr/>
          <p:nvPr/>
        </p:nvCxnSpPr>
        <p:spPr>
          <a:xfrm>
            <a:off x="6316941" y="3408527"/>
            <a:ext cx="401021" cy="1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Zwój poziomy 12"/>
          <p:cNvSpPr/>
          <p:nvPr/>
        </p:nvSpPr>
        <p:spPr>
          <a:xfrm>
            <a:off x="2123917" y="5762847"/>
            <a:ext cx="2201589" cy="893135"/>
          </a:xfrm>
          <a:prstGeom prst="horizontalScroll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/>
              <a:t>Liczby naturalne</a:t>
            </a:r>
            <a:endParaRPr lang="pl-PL" dirty="0"/>
          </a:p>
        </p:txBody>
      </p:sp>
      <p:sp>
        <p:nvSpPr>
          <p:cNvPr id="46" name="PoleTekstowe 52"/>
          <p:cNvSpPr txBox="1"/>
          <p:nvPr/>
        </p:nvSpPr>
        <p:spPr>
          <a:xfrm>
            <a:off x="6160475" y="3466732"/>
            <a:ext cx="3129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 smtClean="0"/>
              <a:t>0</a:t>
            </a:r>
            <a:endParaRPr lang="pl-PL" dirty="0"/>
          </a:p>
        </p:txBody>
      </p:sp>
      <p:sp>
        <p:nvSpPr>
          <p:cNvPr id="47" name="PoleTekstowe 53"/>
          <p:cNvSpPr txBox="1"/>
          <p:nvPr/>
        </p:nvSpPr>
        <p:spPr>
          <a:xfrm>
            <a:off x="6599212" y="3466732"/>
            <a:ext cx="2648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 smtClean="0"/>
              <a:t>1</a:t>
            </a:r>
            <a:endParaRPr lang="pl-PL" dirty="0"/>
          </a:p>
        </p:txBody>
      </p:sp>
      <p:sp>
        <p:nvSpPr>
          <p:cNvPr id="14" name="Objaśnienie owalne 13"/>
          <p:cNvSpPr/>
          <p:nvPr/>
        </p:nvSpPr>
        <p:spPr>
          <a:xfrm>
            <a:off x="4712857" y="4784651"/>
            <a:ext cx="2235989" cy="978196"/>
          </a:xfrm>
          <a:prstGeom prst="wedgeEllipseCallou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accent2">
                    <a:lumMod val="75000"/>
                  </a:schemeClr>
                </a:solidFill>
              </a:rPr>
              <a:t>Zajmijmy nasze miejsca na osi</a:t>
            </a:r>
            <a:endParaRPr lang="pl-PL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5" name="Elipsa 14"/>
          <p:cNvSpPr/>
          <p:nvPr/>
        </p:nvSpPr>
        <p:spPr>
          <a:xfrm>
            <a:off x="6654175" y="3348089"/>
            <a:ext cx="129566" cy="122857"/>
          </a:xfrm>
          <a:prstGeom prst="ellipse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55" name="Elipsa 54"/>
          <p:cNvSpPr/>
          <p:nvPr/>
        </p:nvSpPr>
        <p:spPr>
          <a:xfrm>
            <a:off x="7054200" y="3353538"/>
            <a:ext cx="129566" cy="122857"/>
          </a:xfrm>
          <a:prstGeom prst="ellipse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56" name="Elipsa 55"/>
          <p:cNvSpPr/>
          <p:nvPr/>
        </p:nvSpPr>
        <p:spPr>
          <a:xfrm>
            <a:off x="7455221" y="3353538"/>
            <a:ext cx="129566" cy="122857"/>
          </a:xfrm>
          <a:prstGeom prst="ellipse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57" name="Elipsa 56"/>
          <p:cNvSpPr/>
          <p:nvPr/>
        </p:nvSpPr>
        <p:spPr>
          <a:xfrm>
            <a:off x="7856242" y="3347098"/>
            <a:ext cx="129566" cy="122857"/>
          </a:xfrm>
          <a:prstGeom prst="ellipse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58" name="Elipsa 57"/>
          <p:cNvSpPr/>
          <p:nvPr/>
        </p:nvSpPr>
        <p:spPr>
          <a:xfrm>
            <a:off x="8257267" y="3350559"/>
            <a:ext cx="129566" cy="122857"/>
          </a:xfrm>
          <a:prstGeom prst="ellipse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2710362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/>
      </p:transition>
    </mc:Choice>
    <mc:Fallback>
      <p:transition spd="slow">
        <p:spli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25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75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750"/>
                            </p:stCondLst>
                            <p:childTnLst>
                              <p:par>
                                <p:cTn id="17" presetID="2" presetClass="entr" presetSubtype="1" fill="hold" grpId="0" nodeType="afterEffect">
                                  <p:stCondLst>
                                    <p:cond delay="4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fill="hold" grpId="0" nodeType="withEffect">
                                  <p:stCondLst>
                                    <p:cond delay="8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6600"/>
                            </p:stCondLst>
                            <p:childTnLst>
                              <p:par>
                                <p:cTn id="26" presetID="22" presetClass="entr" presetSubtype="8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42" presetClass="exit" presetSubtype="0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42" presetClass="exit" presetSubtype="0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9100"/>
                            </p:stCondLst>
                            <p:childTnLst>
                              <p:par>
                                <p:cTn id="40" presetID="2" presetClass="entr" presetSubtype="12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125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25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12" fill="hold" grpId="0" nodeType="withEffect">
                                  <p:stCondLst>
                                    <p:cond delay="14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125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125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12" fill="hold" grpId="0" nodeType="withEffect">
                                  <p:stCondLst>
                                    <p:cond delay="11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1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1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12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12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12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12" fill="hold" grpId="0" nodeType="withEffect">
                                  <p:stCondLst>
                                    <p:cond delay="185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1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1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" presetClass="entr" presetSubtype="12" fill="hold" grpId="0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12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12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" presetClass="entr" presetSubtype="12" fill="hold" grpId="0" nodeType="withEffect">
                                  <p:stCondLst>
                                    <p:cond delay="29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1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1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13250"/>
                            </p:stCondLst>
                            <p:childTnLst>
                              <p:par>
                                <p:cTn id="69" presetID="16" presetClass="entr" presetSubtype="42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0" presetClass="path" presetSubtype="0" accel="50000" decel="50000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-0.00763 -0.00972 C -0.00503 -0.02106 0.00209 -0.03472 0.00973 -0.03819 C 0.01285 -0.04305 0.01754 -0.05046 0.02136 -0.05254 C 0.02709 -0.06064 0.01997 -0.05138 0.02726 -0.05787 C 0.03438 -0.06388 0.03924 -0.07129 0.04705 -0.07546 C 0.05139 -0.08587 0.05764 -0.09351 0.06216 -0.10393 C 0.06372 -0.1074 0.06684 -0.11458 0.06684 -0.11435 C 0.06806 -0.12037 0.06858 -0.1243 0.07136 -0.12893 C 0.07327 -0.14004 0.0757 -0.15115 0.07726 -0.1625 C 0.07796 -0.17962 0.07952 -0.19861 0.07952 -0.21574 C 0.08143 -0.23796 0.08438 -0.2574 0.09011 -0.27777 C 0.09237 -0.28634 0.09549 -0.29768 0.10053 -0.30277 C 0.10296 -0.31365 0.10886 -0.31736 0.11563 -0.32037 C 0.12032 -0.32847 0.13091 -0.33032 0.13768 -0.33287 C 0.14393 -0.33888 0.1382 -0.33449 0.14705 -0.33819 C 0.15678 -0.34236 0.1665 -0.34745 0.17605 -0.35254 C 0.18091 -0.35509 0.18525 -0.35879 0.19011 -0.36134 C 0.19237 -0.36226 0.19705 -0.36504 0.19705 -0.36481 C 0.19983 -0.36921 0.20174 -0.37129 0.20174 -0.37731 " pathEditMode="relative" rAng="0" ptsTypes="ffffffffffffffffffA">
                                      <p:cBhvr>
                                        <p:cTn id="73" dur="2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469" y="-18380"/>
                                    </p:animMotion>
                                  </p:childTnLst>
                                </p:cTn>
                              </p:par>
                              <p:par>
                                <p:cTn id="74" presetID="0" presetClass="path" presetSubtype="0" accel="50000" decel="50000" fill="hold" grpId="1" nodeType="withEffect">
                                  <p:stCondLst>
                                    <p:cond delay="3550"/>
                                  </p:stCondLst>
                                  <p:childTnLst>
                                    <p:animMotion origin="layout" path="M -0.00764 -0.00972 C -0.00504 -0.02106 0.00208 -0.03472 0.00972 -0.03819 C 0.01284 -0.04305 0.01753 -0.05046 0.02135 -0.05254 C 0.02708 -0.06064 0.01996 -0.05138 0.02725 -0.05787 C 0.03437 -0.06388 0.03923 -0.07129 0.04705 -0.07546 C 0.05139 -0.08587 0.05764 -0.09351 0.06215 -0.10393 C 0.06371 -0.1074 0.06684 -0.11458 0.06684 -0.11435 C 0.06805 -0.12037 0.06857 -0.1243 0.07135 -0.12893 C 0.07326 -0.14004 0.07569 -0.15115 0.07725 -0.1625 C 0.07795 -0.17962 0.07951 -0.19861 0.07951 -0.21574 C 0.08142 -0.23796 0.08437 -0.2574 0.0901 -0.27777 C 0.09236 -0.28634 0.09548 -0.29768 0.10052 -0.30277 C 0.10295 -0.31365 0.10885 -0.31736 0.11562 -0.32037 C 0.12031 -0.32847 0.1309 -0.33032 0.13767 -0.33287 C 0.14392 -0.33888 0.13819 -0.33449 0.14705 -0.33819 C 0.15677 -0.34236 0.16649 -0.34745 0.17604 -0.35254 C 0.1809 -0.35509 0.18524 -0.35879 0.1901 -0.36134 C 0.19236 -0.36226 0.19705 -0.36504 0.19705 -0.36481 C 0.19982 -0.36921 0.20173 -0.37129 0.20173 -0.37731 " pathEditMode="relative" rAng="0" ptsTypes="ffffffffffffffffffA">
                                      <p:cBhvr>
                                        <p:cTn id="75" dur="2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469" y="-18380"/>
                                    </p:animMotion>
                                  </p:childTnLst>
                                </p:cTn>
                              </p:par>
                              <p:par>
                                <p:cTn id="76" presetID="42" presetClass="exit" presetSubtype="0" fill="hold" grpId="1" nodeType="withEffect">
                                  <p:stCondLst>
                                    <p:cond delay="35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53" presetClass="entr" presetSubtype="16" fill="hold" grpId="0" nodeType="withEffect">
                                  <p:stCondLst>
                                    <p:cond delay="555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0" presetClass="path" presetSubtype="0" accel="50000" decel="50000" fill="hold" grpId="1" nodeType="withEffect">
                                  <p:stCondLst>
                                    <p:cond delay="4250"/>
                                  </p:stCondLst>
                                  <p:childTnLst>
                                    <p:animMotion origin="layout" path="M -0.00763 -0.00972 C -0.00503 -0.02106 0.00209 -0.03472 0.00973 -0.03819 C 0.01285 -0.04305 0.01754 -0.05046 0.02136 -0.05254 C 0.02709 -0.06064 0.01997 -0.05138 0.02726 -0.05787 C 0.03438 -0.06388 0.03924 -0.07129 0.04705 -0.07546 C 0.05139 -0.08587 0.05764 -0.09351 0.06215 -0.10393 C 0.06372 -0.1074 0.06685 -0.11458 0.06685 -0.11435 C 0.06806 -0.12037 0.06858 -0.1243 0.07136 -0.12893 C 0.07327 -0.14004 0.0757 -0.15115 0.07726 -0.1625 C 0.07796 -0.17962 0.07952 -0.19861 0.07952 -0.21574 C 0.08143 -0.23796 0.08438 -0.2574 0.09011 -0.27777 C 0.09237 -0.28634 0.09549 -0.29768 0.10053 -0.30277 C 0.10296 -0.31365 0.10886 -0.31736 0.11563 -0.32037 C 0.12032 -0.32847 0.13091 -0.33032 0.13768 -0.33287 C 0.14393 -0.33888 0.1382 -0.33449 0.14705 -0.33819 C 0.15678 -0.34236 0.1665 -0.34745 0.17605 -0.35254 C 0.18091 -0.35509 0.18525 -0.35879 0.19011 -0.36134 C 0.19237 -0.36226 0.19705 -0.36504 0.19705 -0.36481 C 0.19983 -0.36921 0.20174 -0.37129 0.20174 -0.37731 " pathEditMode="relative" rAng="0" ptsTypes="ffffffffffffffffffA">
                                      <p:cBhvr>
                                        <p:cTn id="87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469" y="-18380"/>
                                    </p:animMotion>
                                  </p:childTnLst>
                                </p:cTn>
                              </p:par>
                              <p:par>
                                <p:cTn id="88" presetID="53" presetClass="entr" presetSubtype="16" fill="hold" grpId="0" nodeType="withEffect">
                                  <p:stCondLst>
                                    <p:cond delay="605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75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75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7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0" presetClass="path" presetSubtype="0" accel="50000" decel="50000" fill="hold" grpId="1" nodeType="withEffect">
                                  <p:stCondLst>
                                    <p:cond delay="2950"/>
                                  </p:stCondLst>
                                  <p:childTnLst>
                                    <p:animMotion origin="layout" path="M -0.00764 -0.00972 C -0.00503 -0.02106 0.00209 -0.03472 0.00972 -0.03819 C 0.01285 -0.04305 0.01754 -0.05046 0.02136 -0.05254 C 0.02709 -0.06064 0.01997 -0.05138 0.02726 -0.05787 C 0.03438 -0.06388 0.03924 -0.07129 0.04705 -0.07546 C 0.05139 -0.08587 0.05764 -0.09351 0.06216 -0.10393 C 0.06372 -0.1074 0.06684 -0.11458 0.06684 -0.11435 C 0.06806 -0.12037 0.06858 -0.1243 0.07136 -0.12893 C 0.07327 -0.14004 0.0757 -0.15115 0.07726 -0.1625 C 0.07795 -0.17962 0.07952 -0.19861 0.07952 -0.21574 C 0.08143 -0.23796 0.08438 -0.2574 0.09011 -0.27777 C 0.09236 -0.28634 0.09549 -0.29768 0.10052 -0.30277 C 0.10295 -0.31365 0.10886 -0.31736 0.11563 -0.32037 C 0.12031 -0.32847 0.13091 -0.33032 0.13768 -0.33287 C 0.14393 -0.33888 0.1382 -0.33449 0.14705 -0.33819 C 0.15677 -0.34236 0.1665 -0.34745 0.17604 -0.35254 C 0.18091 -0.35509 0.18525 -0.35879 0.19011 -0.36134 C 0.19236 -0.36226 0.19705 -0.36504 0.19705 -0.36481 C 0.19983 -0.36921 0.20174 -0.37129 0.20174 -0.37731 " pathEditMode="relative" rAng="0" ptsTypes="ffffffffffffffffffA">
                                      <p:cBhvr>
                                        <p:cTn id="94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469" y="-18380"/>
                                    </p:animMotion>
                                  </p:childTnLst>
                                </p:cTn>
                              </p:par>
                              <p:par>
                                <p:cTn id="95" presetID="53" presetClass="entr" presetSubtype="16" fill="hold" grpId="0" nodeType="withEffect">
                                  <p:stCondLst>
                                    <p:cond delay="485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75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75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7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0" presetClass="path" presetSubtype="0" accel="50000" decel="50000" fill="hold" grpId="1" nodeType="withEffect">
                                  <p:stCondLst>
                                    <p:cond delay="4050"/>
                                  </p:stCondLst>
                                  <p:childTnLst>
                                    <p:animMotion origin="layout" path="M -0.00764 -0.00972 C -0.00504 -0.02106 0.00208 -0.03472 0.00972 -0.03819 C 0.01285 -0.04305 0.01753 -0.05046 0.02135 -0.05254 C 0.02708 -0.06064 0.01996 -0.05138 0.02726 -0.05787 C 0.03437 -0.06388 0.03924 -0.07129 0.04705 -0.07546 C 0.05139 -0.08587 0.05764 -0.09351 0.06215 -0.10393 C 0.06371 -0.1074 0.06684 -0.11458 0.06684 -0.11435 C 0.06805 -0.12037 0.06858 -0.1243 0.07135 -0.12893 C 0.07326 -0.14004 0.07569 -0.15115 0.07726 -0.1625 C 0.07795 -0.17962 0.07951 -0.19861 0.07951 -0.21574 C 0.08142 -0.23796 0.08437 -0.2574 0.0901 -0.27777 C 0.09236 -0.28634 0.09549 -0.29768 0.10052 -0.30277 C 0.10295 -0.31365 0.10885 -0.31736 0.11562 -0.32037 C 0.12031 -0.32847 0.1309 -0.33032 0.13767 -0.33287 C 0.14392 -0.33888 0.13819 -0.33449 0.14705 -0.33819 C 0.15677 -0.34236 0.16649 -0.34745 0.17604 -0.35254 C 0.1809 -0.35509 0.18524 -0.35879 0.1901 -0.36134 C 0.19236 -0.36226 0.19705 -0.36504 0.19705 -0.36481 C 0.19983 -0.36921 0.20174 -0.37129 0.20174 -0.37731 " pathEditMode="relative" rAng="0" ptsTypes="ffffffffffffffffffA">
                                      <p:cBhvr>
                                        <p:cTn id="101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469" y="-18380"/>
                                    </p:animMotion>
                                  </p:childTnLst>
                                </p:cTn>
                              </p:par>
                              <p:par>
                                <p:cTn id="102" presetID="53" presetClass="entr" presetSubtype="16" fill="hold" grpId="0" nodeType="withEffect">
                                  <p:stCondLst>
                                    <p:cond delay="575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4" dur="75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75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6" dur="7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0" presetClass="path" presetSubtype="0" accel="50000" decel="50000" fill="hold" grpId="1" nodeType="withEffect">
                                  <p:stCondLst>
                                    <p:cond delay="5550"/>
                                  </p:stCondLst>
                                  <p:childTnLst>
                                    <p:animMotion origin="layout" path="M -0.00764 -0.00972 C -0.00504 -0.02106 0.00208 -0.03472 0.00972 -0.03819 C 0.01285 -0.04305 0.01753 -0.05046 0.02135 -0.05254 C 0.02708 -0.06064 0.01996 -0.05138 0.02725 -0.05787 C 0.03437 -0.06388 0.03923 -0.07129 0.04705 -0.07546 C 0.05139 -0.08587 0.05764 -0.09351 0.06215 -0.10393 C 0.06371 -0.1074 0.06684 -0.11458 0.06684 -0.11435 C 0.06805 -0.12037 0.06857 -0.1243 0.07135 -0.12893 C 0.07326 -0.14004 0.07569 -0.15115 0.07725 -0.1625 C 0.07795 -0.17962 0.07951 -0.19861 0.07951 -0.21574 C 0.08142 -0.23796 0.08437 -0.2574 0.0901 -0.27777 C 0.09236 -0.28634 0.09548 -0.29768 0.10052 -0.30277 C 0.10295 -0.31365 0.10885 -0.31736 0.11562 -0.32037 C 0.12031 -0.32847 0.1309 -0.33032 0.13767 -0.33287 C 0.14392 -0.33888 0.13819 -0.33449 0.14705 -0.33819 C 0.15677 -0.34236 0.16649 -0.34745 0.17604 -0.35254 C 0.1809 -0.35509 0.18524 -0.35879 0.1901 -0.36134 C 0.19236 -0.36226 0.19705 -0.36504 0.19705 -0.36481 C 0.19982 -0.36921 0.20173 -0.37129 0.20173 -0.37731 " pathEditMode="relative" rAng="0" ptsTypes="ffffffffffffffffffA">
                                      <p:cBhvr>
                                        <p:cTn id="108" dur="2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469" y="-18380"/>
                                    </p:animMotion>
                                  </p:childTnLst>
                                </p:cTn>
                              </p:par>
                              <p:par>
                                <p:cTn id="109" presetID="53" presetClass="entr" presetSubtype="16" fill="hold" grpId="0" nodeType="withEffect">
                                  <p:stCondLst>
                                    <p:cond delay="685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1" dur="75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75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3" dur="7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20850"/>
                            </p:stCondLst>
                            <p:childTnLst>
                              <p:par>
                                <p:cTn id="115" presetID="0" presetClass="path" presetSubtype="0" accel="50000" decel="50000" fill="hold" grpId="1" nodeType="afterEffect">
                                  <p:stCondLst>
                                    <p:cond delay="250"/>
                                  </p:stCondLst>
                                  <p:childTnLst>
                                    <p:animMotion origin="layout" path="M -4.16667E-6 3.41351E-6 C 0.00087 -0.01203 0.00191 -0.01989 0.00521 -0.0303 C 0.00695 -0.04464 0.01146 -0.05435 0.0165 -0.06638 C 0.01841 -0.07748 0.02205 -0.08858 0.02743 -0.09644 C 0.03368 -0.11887 0.04514 -0.13761 0.05504 -0.1568 C 0.06042 -0.16698 0.06389 -0.17854 0.06893 -0.18895 C 0.07657 -0.2056 0.08264 -0.20907 0.0908 -0.22318 C 0.10296 -0.24376 0.11546 -0.2655 0.13091 -0.28122 C 0.1382 -0.29926 0.14914 -0.30805 0.16112 -0.31961 C 0.19375 -0.35153 0.23021 -0.37813 0.26858 -0.39177 C 0.28664 -0.4068 0.30764 -0.41166 0.32778 -0.4179 C 0.34184 -0.42207 0.35504 -0.429 0.36928 -0.43178 C 0.37952 -0.43617 0.38907 -0.43964 0.39948 -0.44172 C 0.41059 -0.44727 0.4224 -0.45121 0.43403 -0.45398 C 0.44132 -0.45745 0.44896 -0.45838 0.45608 -0.46184 C 0.4665 -0.46693 0.4757 -0.4741 0.48646 -0.47803 C 0.49098 -0.48474 0.49306 -0.49006 0.49601 -0.49815 C 0.49566 -0.50787 0.49671 -0.53053 0.49046 -0.54024 " pathEditMode="relative" rAng="0" ptsTypes="fffffffffffffffffA">
                                      <p:cBhvr>
                                        <p:cTn id="116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826" y="-2701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9" grpId="0"/>
      <p:bldP spid="52" grpId="0"/>
      <p:bldP spid="52" grpId="1"/>
      <p:bldP spid="53" grpId="0"/>
      <p:bldP spid="53" grpId="1"/>
      <p:bldP spid="54" grpId="0"/>
      <p:bldP spid="54" grpId="1"/>
      <p:bldP spid="34" grpId="0"/>
      <p:bldP spid="34" grpId="1"/>
      <p:bldP spid="35" grpId="0"/>
      <p:bldP spid="35" grpId="1"/>
      <p:bldP spid="36" grpId="0"/>
      <p:bldP spid="36" grpId="1"/>
      <p:bldP spid="13" grpId="0" animBg="1"/>
      <p:bldP spid="13" grpId="1" animBg="1"/>
      <p:bldP spid="46" grpId="0"/>
      <p:bldP spid="46" grpId="1"/>
      <p:bldP spid="47" grpId="0"/>
      <p:bldP spid="47" grpId="1"/>
      <p:bldP spid="14" grpId="0" animBg="1"/>
      <p:bldP spid="14" grpId="1" animBg="1"/>
      <p:bldP spid="15" grpId="0" animBg="1"/>
      <p:bldP spid="55" grpId="0" animBg="1"/>
      <p:bldP spid="56" grpId="0" animBg="1"/>
      <p:bldP spid="57" grpId="0" animBg="1"/>
      <p:bldP spid="5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" name="Obraz 59" descr="blank-paper-transparent-png.png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2770"/>
          <a:stretch/>
        </p:blipFill>
        <p:spPr>
          <a:xfrm rot="20490190">
            <a:off x="65892" y="1335245"/>
            <a:ext cx="5620774" cy="6668051"/>
          </a:xfrm>
          <a:prstGeom prst="rect">
            <a:avLst/>
          </a:prstGeom>
        </p:spPr>
      </p:pic>
      <p:pic>
        <p:nvPicPr>
          <p:cNvPr id="59" name="Obraz 58" descr="blank-paper-transparent-png.png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722"/>
          <a:stretch/>
        </p:blipFill>
        <p:spPr>
          <a:xfrm rot="21243584">
            <a:off x="-125896" y="1337528"/>
            <a:ext cx="5620774" cy="6602816"/>
          </a:xfrm>
          <a:prstGeom prst="rect">
            <a:avLst/>
          </a:prstGeom>
        </p:spPr>
      </p:pic>
      <p:sp>
        <p:nvSpPr>
          <p:cNvPr id="3" name="Tytuł 2"/>
          <p:cNvSpPr>
            <a:spLocks noGrp="1"/>
          </p:cNvSpPr>
          <p:nvPr>
            <p:ph type="title"/>
          </p:nvPr>
        </p:nvSpPr>
        <p:spPr>
          <a:xfrm rot="21272518">
            <a:off x="397540" y="2093886"/>
            <a:ext cx="4573901" cy="499005"/>
          </a:xfrm>
        </p:spPr>
        <p:txBody>
          <a:bodyPr anchor="t"/>
          <a:lstStyle/>
          <a:p>
            <a:r>
              <a:rPr lang="pl-PL" b="1" i="1" dirty="0">
                <a:solidFill>
                  <a:schemeClr val="accent2">
                    <a:lumMod val="75000"/>
                  </a:schemeClr>
                </a:solidFill>
                <a:latin typeface="Times New Roman"/>
                <a:cs typeface="Times New Roman"/>
              </a:rPr>
              <a:t>Oś </a:t>
            </a:r>
            <a:r>
              <a:rPr lang="pl-PL" b="1" i="1" dirty="0" smtClean="0">
                <a:solidFill>
                  <a:schemeClr val="accent2">
                    <a:lumMod val="75000"/>
                  </a:schemeClr>
                </a:solidFill>
                <a:latin typeface="Times New Roman"/>
                <a:cs typeface="Times New Roman"/>
              </a:rPr>
              <a:t>liczbowa</a:t>
            </a:r>
            <a:r>
              <a:rPr lang="pl-PL" b="1" i="1" dirty="0" smtClean="0">
                <a:solidFill>
                  <a:schemeClr val="accent2">
                    <a:lumMod val="75000"/>
                  </a:schemeClr>
                </a:solidFill>
                <a:latin typeface="Times New Roman"/>
                <a:cs typeface="Times New Roman"/>
              </a:rPr>
              <a:t/>
            </a:r>
            <a:br>
              <a:rPr lang="pl-PL" b="1" i="1" dirty="0" smtClean="0">
                <a:solidFill>
                  <a:schemeClr val="accent2">
                    <a:lumMod val="75000"/>
                  </a:schemeClr>
                </a:solidFill>
                <a:latin typeface="Times New Roman"/>
                <a:cs typeface="Times New Roman"/>
              </a:rPr>
            </a:br>
            <a:endParaRPr lang="pl-PL" b="1" i="1" dirty="0">
              <a:solidFill>
                <a:schemeClr val="accent2">
                  <a:lumMod val="75000"/>
                </a:schemeClr>
              </a:solidFill>
              <a:latin typeface="Times New Roman"/>
              <a:cs typeface="Times New Roman"/>
            </a:endParaRPr>
          </a:p>
        </p:txBody>
      </p:sp>
      <p:sp>
        <p:nvSpPr>
          <p:cNvPr id="52" name="PoleTekstowe 51"/>
          <p:cNvSpPr txBox="1"/>
          <p:nvPr/>
        </p:nvSpPr>
        <p:spPr>
          <a:xfrm>
            <a:off x="5133974" y="6131942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 smtClean="0"/>
              <a:t>2</a:t>
            </a:r>
            <a:endParaRPr lang="pl-PL" dirty="0"/>
          </a:p>
        </p:txBody>
      </p:sp>
      <p:sp>
        <p:nvSpPr>
          <p:cNvPr id="53" name="PoleTekstowe 52"/>
          <p:cNvSpPr txBox="1"/>
          <p:nvPr/>
        </p:nvSpPr>
        <p:spPr>
          <a:xfrm>
            <a:off x="4325507" y="6131942"/>
            <a:ext cx="3129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 smtClean="0"/>
              <a:t>0</a:t>
            </a:r>
            <a:endParaRPr lang="pl-PL" dirty="0"/>
          </a:p>
        </p:txBody>
      </p:sp>
      <p:sp>
        <p:nvSpPr>
          <p:cNvPr id="54" name="PoleTekstowe 53"/>
          <p:cNvSpPr txBox="1"/>
          <p:nvPr/>
        </p:nvSpPr>
        <p:spPr>
          <a:xfrm>
            <a:off x="4764244" y="6131942"/>
            <a:ext cx="2648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 smtClean="0"/>
              <a:t>1</a:t>
            </a:r>
            <a:endParaRPr lang="pl-PL" dirty="0"/>
          </a:p>
        </p:txBody>
      </p:sp>
      <p:grpSp>
        <p:nvGrpSpPr>
          <p:cNvPr id="9" name="Grupa 8"/>
          <p:cNvGrpSpPr/>
          <p:nvPr/>
        </p:nvGrpSpPr>
        <p:grpSpPr>
          <a:xfrm>
            <a:off x="4157330" y="3318924"/>
            <a:ext cx="4638338" cy="179207"/>
            <a:chOff x="4157330" y="3318924"/>
            <a:chExt cx="4638338" cy="179207"/>
          </a:xfrm>
        </p:grpSpPr>
        <p:cxnSp>
          <p:nvCxnSpPr>
            <p:cNvPr id="10" name="Łącznik prosty 9"/>
            <p:cNvCxnSpPr/>
            <p:nvPr/>
          </p:nvCxnSpPr>
          <p:spPr>
            <a:xfrm>
              <a:off x="4157330" y="3408528"/>
              <a:ext cx="4638338" cy="0"/>
            </a:xfrm>
            <a:prstGeom prst="line">
              <a:avLst/>
            </a:prstGeom>
            <a:ln w="38100" cmpd="sng">
              <a:headEnd type="none" w="med" len="med"/>
              <a:tailEnd type="arrow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Łącznik prostoliniowy 5"/>
            <p:cNvCxnSpPr/>
            <p:nvPr/>
          </p:nvCxnSpPr>
          <p:spPr>
            <a:xfrm>
              <a:off x="6316941" y="3318924"/>
              <a:ext cx="0" cy="179207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Łącznik prostoliniowy 22"/>
            <p:cNvCxnSpPr/>
            <p:nvPr/>
          </p:nvCxnSpPr>
          <p:spPr>
            <a:xfrm>
              <a:off x="6717962" y="3318924"/>
              <a:ext cx="0" cy="179207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Łącznik prostoliniowy 23"/>
            <p:cNvCxnSpPr/>
            <p:nvPr/>
          </p:nvCxnSpPr>
          <p:spPr>
            <a:xfrm>
              <a:off x="7118983" y="3318924"/>
              <a:ext cx="0" cy="179207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Łącznik prostoliniowy 24"/>
            <p:cNvCxnSpPr/>
            <p:nvPr/>
          </p:nvCxnSpPr>
          <p:spPr>
            <a:xfrm>
              <a:off x="7520004" y="3318924"/>
              <a:ext cx="0" cy="179207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Łącznik prostoliniowy 25"/>
            <p:cNvCxnSpPr/>
            <p:nvPr/>
          </p:nvCxnSpPr>
          <p:spPr>
            <a:xfrm>
              <a:off x="7921025" y="3318924"/>
              <a:ext cx="0" cy="179207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Łącznik prostoliniowy 26"/>
            <p:cNvCxnSpPr/>
            <p:nvPr/>
          </p:nvCxnSpPr>
          <p:spPr>
            <a:xfrm>
              <a:off x="8322050" y="3318924"/>
              <a:ext cx="0" cy="179207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Łącznik prostoliniowy 27"/>
            <p:cNvCxnSpPr/>
            <p:nvPr/>
          </p:nvCxnSpPr>
          <p:spPr>
            <a:xfrm>
              <a:off x="5514899" y="3318924"/>
              <a:ext cx="0" cy="179207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Łącznik prostoliniowy 28"/>
            <p:cNvCxnSpPr/>
            <p:nvPr/>
          </p:nvCxnSpPr>
          <p:spPr>
            <a:xfrm>
              <a:off x="5915920" y="3318924"/>
              <a:ext cx="0" cy="179207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Łącznik prostoliniowy 29"/>
            <p:cNvCxnSpPr/>
            <p:nvPr/>
          </p:nvCxnSpPr>
          <p:spPr>
            <a:xfrm>
              <a:off x="4712857" y="3318924"/>
              <a:ext cx="0" cy="179207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Łącznik prostoliniowy 30"/>
            <p:cNvCxnSpPr/>
            <p:nvPr/>
          </p:nvCxnSpPr>
          <p:spPr>
            <a:xfrm>
              <a:off x="5113878" y="3318924"/>
              <a:ext cx="0" cy="179207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Łącznik prostoliniowy 31"/>
            <p:cNvCxnSpPr/>
            <p:nvPr/>
          </p:nvCxnSpPr>
          <p:spPr>
            <a:xfrm>
              <a:off x="4334762" y="3318924"/>
              <a:ext cx="0" cy="179207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4" name="PoleTekstowe 51"/>
          <p:cNvSpPr txBox="1"/>
          <p:nvPr/>
        </p:nvSpPr>
        <p:spPr>
          <a:xfrm>
            <a:off x="5521374" y="6131942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 smtClean="0"/>
              <a:t>3</a:t>
            </a:r>
            <a:endParaRPr lang="pl-PL" dirty="0"/>
          </a:p>
        </p:txBody>
      </p:sp>
      <p:sp>
        <p:nvSpPr>
          <p:cNvPr id="35" name="PoleTekstowe 51"/>
          <p:cNvSpPr txBox="1"/>
          <p:nvPr/>
        </p:nvSpPr>
        <p:spPr>
          <a:xfrm>
            <a:off x="5936016" y="6131942"/>
            <a:ext cx="308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 smtClean="0"/>
              <a:t>4</a:t>
            </a:r>
            <a:endParaRPr lang="pl-PL" dirty="0"/>
          </a:p>
        </p:txBody>
      </p:sp>
      <p:sp>
        <p:nvSpPr>
          <p:cNvPr id="36" name="PoleTekstowe 51"/>
          <p:cNvSpPr txBox="1"/>
          <p:nvPr/>
        </p:nvSpPr>
        <p:spPr>
          <a:xfrm>
            <a:off x="6337041" y="6131942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 smtClean="0"/>
              <a:t>5</a:t>
            </a:r>
            <a:endParaRPr lang="pl-PL" dirty="0"/>
          </a:p>
        </p:txBody>
      </p:sp>
      <p:cxnSp>
        <p:nvCxnSpPr>
          <p:cNvPr id="12" name="Łącznik prostoliniowy 11"/>
          <p:cNvCxnSpPr/>
          <p:nvPr/>
        </p:nvCxnSpPr>
        <p:spPr>
          <a:xfrm>
            <a:off x="6316941" y="3408527"/>
            <a:ext cx="401021" cy="1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Zwój poziomy 12"/>
          <p:cNvSpPr/>
          <p:nvPr/>
        </p:nvSpPr>
        <p:spPr>
          <a:xfrm>
            <a:off x="112514" y="5316279"/>
            <a:ext cx="2201589" cy="893135"/>
          </a:xfrm>
          <a:prstGeom prst="horizontalScroll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2">
                    <a:lumMod val="75000"/>
                  </a:schemeClr>
                </a:solidFill>
              </a:rPr>
              <a:t>Liczby całkowite</a:t>
            </a:r>
            <a:endParaRPr lang="pl-PL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4" name="Objaśnienie owalne 13"/>
          <p:cNvSpPr/>
          <p:nvPr/>
        </p:nvSpPr>
        <p:spPr>
          <a:xfrm>
            <a:off x="2731359" y="4338083"/>
            <a:ext cx="2235989" cy="978196"/>
          </a:xfrm>
          <a:prstGeom prst="wedgeEllipseCallout">
            <a:avLst>
              <a:gd name="adj1" fmla="val 12297"/>
              <a:gd name="adj2" fmla="val 94448"/>
            </a:avLst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400" dirty="0" smtClean="0">
                <a:solidFill>
                  <a:schemeClr val="accent2">
                    <a:lumMod val="75000"/>
                  </a:schemeClr>
                </a:solidFill>
              </a:rPr>
              <a:t>Wskoczmy na oś</a:t>
            </a:r>
            <a:endParaRPr lang="pl-PL" sz="24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5" name="Elipsa 14"/>
          <p:cNvSpPr/>
          <p:nvPr/>
        </p:nvSpPr>
        <p:spPr>
          <a:xfrm>
            <a:off x="6654175" y="3348089"/>
            <a:ext cx="129566" cy="122857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55" name="Elipsa 54"/>
          <p:cNvSpPr/>
          <p:nvPr/>
        </p:nvSpPr>
        <p:spPr>
          <a:xfrm>
            <a:off x="7054200" y="3353538"/>
            <a:ext cx="129566" cy="122857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56" name="Elipsa 55"/>
          <p:cNvSpPr/>
          <p:nvPr/>
        </p:nvSpPr>
        <p:spPr>
          <a:xfrm>
            <a:off x="7455221" y="3353538"/>
            <a:ext cx="129566" cy="122857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57" name="Elipsa 56"/>
          <p:cNvSpPr/>
          <p:nvPr/>
        </p:nvSpPr>
        <p:spPr>
          <a:xfrm>
            <a:off x="7856242" y="3347098"/>
            <a:ext cx="129566" cy="122857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58" name="Elipsa 57"/>
          <p:cNvSpPr/>
          <p:nvPr/>
        </p:nvSpPr>
        <p:spPr>
          <a:xfrm>
            <a:off x="8257267" y="3350559"/>
            <a:ext cx="129566" cy="122857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61" name="PoleTekstowe 51"/>
          <p:cNvSpPr txBox="1"/>
          <p:nvPr/>
        </p:nvSpPr>
        <p:spPr>
          <a:xfrm>
            <a:off x="3888379" y="6131942"/>
            <a:ext cx="3225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 smtClean="0"/>
              <a:t>-1</a:t>
            </a:r>
            <a:endParaRPr lang="pl-PL" dirty="0"/>
          </a:p>
        </p:txBody>
      </p:sp>
      <p:sp>
        <p:nvSpPr>
          <p:cNvPr id="62" name="PoleTekstowe 51"/>
          <p:cNvSpPr txBox="1"/>
          <p:nvPr/>
        </p:nvSpPr>
        <p:spPr>
          <a:xfrm>
            <a:off x="3497991" y="6131942"/>
            <a:ext cx="3497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 smtClean="0"/>
              <a:t>-2</a:t>
            </a:r>
            <a:endParaRPr lang="pl-PL" dirty="0"/>
          </a:p>
        </p:txBody>
      </p:sp>
      <p:sp>
        <p:nvSpPr>
          <p:cNvPr id="63" name="PoleTekstowe 51"/>
          <p:cNvSpPr txBox="1"/>
          <p:nvPr/>
        </p:nvSpPr>
        <p:spPr>
          <a:xfrm>
            <a:off x="3096970" y="6131942"/>
            <a:ext cx="3545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 smtClean="0"/>
              <a:t>-3</a:t>
            </a:r>
            <a:endParaRPr lang="pl-PL" dirty="0"/>
          </a:p>
        </p:txBody>
      </p:sp>
      <p:sp>
        <p:nvSpPr>
          <p:cNvPr id="64" name="PoleTekstowe 51"/>
          <p:cNvSpPr txBox="1"/>
          <p:nvPr/>
        </p:nvSpPr>
        <p:spPr>
          <a:xfrm>
            <a:off x="2674683" y="6131942"/>
            <a:ext cx="3658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 smtClean="0"/>
              <a:t>-4</a:t>
            </a:r>
            <a:endParaRPr lang="pl-PL" dirty="0"/>
          </a:p>
        </p:txBody>
      </p:sp>
      <p:sp>
        <p:nvSpPr>
          <p:cNvPr id="65" name="PoleTekstowe 51"/>
          <p:cNvSpPr txBox="1"/>
          <p:nvPr/>
        </p:nvSpPr>
        <p:spPr>
          <a:xfrm>
            <a:off x="2307221" y="6131942"/>
            <a:ext cx="3561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 smtClean="0"/>
              <a:t>-5</a:t>
            </a:r>
            <a:endParaRPr lang="pl-PL" dirty="0"/>
          </a:p>
        </p:txBody>
      </p:sp>
      <p:sp>
        <p:nvSpPr>
          <p:cNvPr id="66" name="Elipsa 65"/>
          <p:cNvSpPr/>
          <p:nvPr/>
        </p:nvSpPr>
        <p:spPr>
          <a:xfrm>
            <a:off x="6252158" y="3347097"/>
            <a:ext cx="129566" cy="122857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67" name="Elipsa 66"/>
          <p:cNvSpPr/>
          <p:nvPr/>
        </p:nvSpPr>
        <p:spPr>
          <a:xfrm>
            <a:off x="4269979" y="3347096"/>
            <a:ext cx="129566" cy="122857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68" name="Elipsa 67"/>
          <p:cNvSpPr/>
          <p:nvPr/>
        </p:nvSpPr>
        <p:spPr>
          <a:xfrm>
            <a:off x="4648074" y="3354108"/>
            <a:ext cx="129566" cy="122857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69" name="Elipsa 68"/>
          <p:cNvSpPr/>
          <p:nvPr/>
        </p:nvSpPr>
        <p:spPr>
          <a:xfrm>
            <a:off x="5049095" y="3350559"/>
            <a:ext cx="129566" cy="122857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70" name="Elipsa 69"/>
          <p:cNvSpPr/>
          <p:nvPr/>
        </p:nvSpPr>
        <p:spPr>
          <a:xfrm>
            <a:off x="5456591" y="3354108"/>
            <a:ext cx="129566" cy="122857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71" name="Elipsa 70"/>
          <p:cNvSpPr/>
          <p:nvPr/>
        </p:nvSpPr>
        <p:spPr>
          <a:xfrm>
            <a:off x="5851137" y="3354678"/>
            <a:ext cx="129566" cy="122857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68048792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/>
      </p:transition>
    </mc:Choice>
    <mc:Fallback>
      <p:transition spd="slow">
        <p:spli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25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75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750"/>
                            </p:stCondLst>
                            <p:childTnLst>
                              <p:par>
                                <p:cTn id="17" presetID="2" presetClass="entr" presetSubtype="12" fill="hold" grpId="2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25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25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2" fill="hold" grpId="2" nodeType="withEffect">
                                  <p:stCondLst>
                                    <p:cond delay="14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25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25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2" fill="hold" grpId="0" nodeType="withEffect">
                                  <p:stCondLst>
                                    <p:cond delay="11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2" fill="hold" grpId="0" nodeType="withEffect">
                                  <p:stCondLst>
                                    <p:cond delay="25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2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2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2" fill="hold" grpId="0" nodeType="withEffect">
                                  <p:stCondLst>
                                    <p:cond delay="18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12" fill="hold" grpId="0" nodeType="withEffect">
                                  <p:stCondLst>
                                    <p:cond delay="28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12" fill="hold" grpId="1" nodeType="with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12" fill="hold" grpId="1" nodeType="withEffect">
                                  <p:stCondLst>
                                    <p:cond delay="23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12" fill="hold" grpId="1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12" fill="hold" grpId="1" nodeType="withEffect">
                                  <p:stCondLst>
                                    <p:cond delay="29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12" fill="hold" grpId="1" nodeType="withEffect">
                                  <p:stCondLst>
                                    <p:cond delay="40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12" fill="hold" grpId="0" nodeType="withEffect">
                                  <p:stCondLst>
                                    <p:cond delay="45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2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2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9550"/>
                            </p:stCondLst>
                            <p:childTnLst>
                              <p:par>
                                <p:cTn id="66" presetID="16" presetClass="entr" presetSubtype="42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68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0" presetClass="path" presetSubtype="0" accel="50000" decel="50000" fill="hold" grpId="3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-0.00763 -0.00972 C -0.00503 -0.02106 0.00209 -0.03472 0.00973 -0.03819 C 0.01285 -0.04305 0.01754 -0.05046 0.02136 -0.05254 C 0.02709 -0.06064 0.01997 -0.05138 0.02726 -0.05787 C 0.03438 -0.06388 0.03924 -0.07129 0.04705 -0.07546 C 0.05139 -0.08587 0.05764 -0.09351 0.06216 -0.10393 C 0.06372 -0.1074 0.06684 -0.11458 0.06684 -0.11435 C 0.06806 -0.12037 0.06858 -0.1243 0.07136 -0.12893 C 0.07327 -0.14004 0.0757 -0.15115 0.07726 -0.1625 C 0.07796 -0.17962 0.07952 -0.19861 0.07952 -0.21574 C 0.08143 -0.23796 0.08438 -0.2574 0.09011 -0.27777 C 0.09237 -0.28634 0.09549 -0.29768 0.10053 -0.30277 C 0.10296 -0.31365 0.10886 -0.31736 0.11563 -0.32037 C 0.12032 -0.32847 0.13091 -0.33032 0.13768 -0.33287 C 0.14393 -0.33888 0.1382 -0.33449 0.14705 -0.33819 C 0.15678 -0.34236 0.1665 -0.34745 0.17605 -0.35254 C 0.18091 -0.35509 0.18525 -0.35879 0.19011 -0.36134 C 0.19237 -0.36226 0.19705 -0.36504 0.19705 -0.36481 C 0.19983 -0.36921 0.20174 -0.37129 0.20174 -0.37731 " pathEditMode="relative" rAng="0" ptsTypes="ffffffffffffffffffA">
                                      <p:cBhvr>
                                        <p:cTn id="70" dur="2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469" y="-18380"/>
                                    </p:animMotion>
                                  </p:childTnLst>
                                </p:cTn>
                              </p:par>
                              <p:par>
                                <p:cTn id="71" presetID="16" presetClass="entr" presetSubtype="21" fill="hold" grpId="0" nodeType="withEffect">
                                  <p:stCondLst>
                                    <p:cond delay="435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3" dur="7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0" presetClass="path" presetSubtype="0" accel="50000" decel="50000" fill="hold" grpId="3" nodeType="withEffect">
                                  <p:stCondLst>
                                    <p:cond delay="4550"/>
                                  </p:stCondLst>
                                  <p:childTnLst>
                                    <p:animMotion origin="layout" path="M -0.00764 -0.00972 C -0.00504 -0.02106 0.00208 -0.03472 0.00972 -0.03819 C 0.01284 -0.04305 0.01753 -0.05046 0.02135 -0.05254 C 0.02708 -0.06064 0.01996 -0.05138 0.02725 -0.05787 C 0.03437 -0.06388 0.03923 -0.07129 0.04705 -0.07546 C 0.05139 -0.08587 0.05764 -0.09351 0.06215 -0.10393 C 0.06371 -0.1074 0.06684 -0.11458 0.06684 -0.11435 C 0.06805 -0.12037 0.06857 -0.1243 0.07135 -0.12893 C 0.07326 -0.14004 0.07569 -0.15115 0.07725 -0.1625 C 0.07795 -0.17962 0.07951 -0.19861 0.07951 -0.21574 C 0.08142 -0.23796 0.08437 -0.2574 0.0901 -0.27777 C 0.09236 -0.28634 0.09548 -0.29768 0.10052 -0.30277 C 0.10295 -0.31365 0.10885 -0.31736 0.11562 -0.32037 C 0.12031 -0.32847 0.1309 -0.33032 0.13767 -0.33287 C 0.14392 -0.33888 0.13819 -0.33449 0.14705 -0.33819 C 0.15677 -0.34236 0.16649 -0.34745 0.17604 -0.35254 C 0.1809 -0.35509 0.18524 -0.35879 0.1901 -0.36134 C 0.19236 -0.36226 0.19705 -0.36504 0.19705 -0.36481 C 0.19982 -0.36921 0.20173 -0.37129 0.20173 -0.37731 " pathEditMode="relative" rAng="0" ptsTypes="ffffffffffffffffffA">
                                      <p:cBhvr>
                                        <p:cTn id="75" dur="2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469" y="-18380"/>
                                    </p:animMotion>
                                  </p:childTnLst>
                                </p:cTn>
                              </p:par>
                              <p:par>
                                <p:cTn id="76" presetID="16" presetClass="entr" presetSubtype="21" fill="hold" grpId="0" nodeType="withEffect">
                                  <p:stCondLst>
                                    <p:cond delay="635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8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0" presetClass="path" presetSubtype="0" accel="50000" decel="50000" fill="hold" grpId="1" nodeType="withEffect">
                                  <p:stCondLst>
                                    <p:cond delay="6050"/>
                                  </p:stCondLst>
                                  <p:childTnLst>
                                    <p:animMotion origin="layout" path="M -0.00763 -0.00972 C -0.00503 -0.02106 0.00209 -0.03472 0.00973 -0.03819 C 0.01285 -0.04305 0.01754 -0.05046 0.02136 -0.05254 C 0.02709 -0.06064 0.01997 -0.05138 0.02726 -0.05787 C 0.03438 -0.06388 0.03924 -0.07129 0.04705 -0.07546 C 0.05139 -0.08587 0.05764 -0.09351 0.06215 -0.10393 C 0.06372 -0.1074 0.06685 -0.11458 0.06685 -0.11435 C 0.06806 -0.12037 0.06858 -0.1243 0.07136 -0.12893 C 0.07327 -0.14004 0.0757 -0.15115 0.07726 -0.1625 C 0.07796 -0.17962 0.07952 -0.19861 0.07952 -0.21574 C 0.08143 -0.23796 0.08438 -0.2574 0.09011 -0.27777 C 0.09237 -0.28634 0.09549 -0.29768 0.10053 -0.30277 C 0.10296 -0.31365 0.10886 -0.31736 0.11563 -0.32037 C 0.12032 -0.32847 0.13091 -0.33032 0.13768 -0.33287 C 0.14393 -0.33888 0.1382 -0.33449 0.14705 -0.33819 C 0.15678 -0.34236 0.1665 -0.34745 0.17605 -0.35254 C 0.18091 -0.35509 0.18525 -0.35879 0.19011 -0.36134 C 0.19237 -0.36226 0.19705 -0.36504 0.19705 -0.36481 C 0.19983 -0.36921 0.20174 -0.37129 0.20174 -0.37731 " pathEditMode="relative" rAng="0" ptsTypes="ffffffffffffffffffA">
                                      <p:cBhvr>
                                        <p:cTn id="80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469" y="-18380"/>
                                    </p:animMotion>
                                  </p:childTnLst>
                                </p:cTn>
                              </p:par>
                              <p:par>
                                <p:cTn id="81" presetID="16" presetClass="entr" presetSubtype="21" fill="hold" grpId="0" nodeType="withEffect">
                                  <p:stCondLst>
                                    <p:cond delay="755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3" dur="7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0" presetClass="path" presetSubtype="0" accel="50000" decel="50000" fill="hold" grpId="1" nodeType="withEffect">
                                  <p:stCondLst>
                                    <p:cond delay="2950"/>
                                  </p:stCondLst>
                                  <p:childTnLst>
                                    <p:animMotion origin="layout" path="M -0.00764 -0.00972 C -0.00503 -0.02106 0.00209 -0.03472 0.00972 -0.03819 C 0.01285 -0.04305 0.01754 -0.05046 0.02136 -0.05254 C 0.02709 -0.06064 0.01997 -0.05138 0.02726 -0.05787 C 0.03438 -0.06388 0.03924 -0.07129 0.04705 -0.07546 C 0.05139 -0.08587 0.05764 -0.09351 0.06216 -0.10393 C 0.06372 -0.1074 0.06684 -0.11458 0.06684 -0.11435 C 0.06806 -0.12037 0.06858 -0.1243 0.07136 -0.12893 C 0.07327 -0.14004 0.0757 -0.15115 0.07726 -0.1625 C 0.07795 -0.17962 0.07952 -0.19861 0.07952 -0.21574 C 0.08143 -0.23796 0.08438 -0.2574 0.09011 -0.27777 C 0.09236 -0.28634 0.09549 -0.29768 0.10052 -0.30277 C 0.10295 -0.31365 0.10886 -0.31736 0.11563 -0.32037 C 0.12031 -0.32847 0.13091 -0.33032 0.13768 -0.33287 C 0.14393 -0.33888 0.1382 -0.33449 0.14705 -0.33819 C 0.15677 -0.34236 0.1665 -0.34745 0.17604 -0.35254 C 0.18091 -0.35509 0.18525 -0.35879 0.19011 -0.36134 C 0.19236 -0.36226 0.19705 -0.36504 0.19705 -0.36481 C 0.19983 -0.36921 0.20174 -0.37129 0.20174 -0.37731 " pathEditMode="relative" rAng="0" ptsTypes="ffffffffffffffffffA">
                                      <p:cBhvr>
                                        <p:cTn id="85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469" y="-18380"/>
                                    </p:animMotion>
                                  </p:childTnLst>
                                </p:cTn>
                              </p:par>
                              <p:par>
                                <p:cTn id="86" presetID="16" presetClass="entr" presetSubtype="21" fill="hold" grpId="0" nodeType="withEffect">
                                  <p:stCondLst>
                                    <p:cond delay="485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8" dur="7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0" presetClass="path" presetSubtype="0" accel="50000" decel="50000" fill="hold" grpId="1" nodeType="withEffect">
                                  <p:stCondLst>
                                    <p:cond delay="4050"/>
                                  </p:stCondLst>
                                  <p:childTnLst>
                                    <p:animMotion origin="layout" path="M -0.00764 -0.00972 C -0.00504 -0.02106 0.00208 -0.03472 0.00972 -0.03819 C 0.01285 -0.04305 0.01753 -0.05046 0.02135 -0.05254 C 0.02708 -0.06064 0.01996 -0.05138 0.02726 -0.05787 C 0.03437 -0.06388 0.03924 -0.07129 0.04705 -0.07546 C 0.05139 -0.08587 0.05764 -0.09351 0.06215 -0.10393 C 0.06371 -0.1074 0.06684 -0.11458 0.06684 -0.11435 C 0.06805 -0.12037 0.06858 -0.1243 0.07135 -0.12893 C 0.07326 -0.14004 0.07569 -0.15115 0.07726 -0.1625 C 0.07795 -0.17962 0.07951 -0.19861 0.07951 -0.21574 C 0.08142 -0.23796 0.08437 -0.2574 0.0901 -0.27777 C 0.09236 -0.28634 0.09549 -0.29768 0.10052 -0.30277 C 0.10295 -0.31365 0.10885 -0.31736 0.11562 -0.32037 C 0.12031 -0.32847 0.1309 -0.33032 0.13767 -0.33287 C 0.14392 -0.33888 0.13819 -0.33449 0.14705 -0.33819 C 0.15677 -0.34236 0.16649 -0.34745 0.17604 -0.35254 C 0.1809 -0.35509 0.18524 -0.35879 0.1901 -0.36134 C 0.19236 -0.36226 0.19705 -0.36504 0.19705 -0.36481 C 0.19983 -0.36921 0.20174 -0.37129 0.20174 -0.37731 " pathEditMode="relative" rAng="0" ptsTypes="ffffffffffffffffffA">
                                      <p:cBhvr>
                                        <p:cTn id="90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469" y="-18380"/>
                                    </p:animMotion>
                                  </p:childTnLst>
                                </p:cTn>
                              </p:par>
                              <p:par>
                                <p:cTn id="91" presetID="16" presetClass="entr" presetSubtype="21" fill="hold" grpId="0" nodeType="withEffect">
                                  <p:stCondLst>
                                    <p:cond delay="575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93" dur="7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0" presetClass="path" presetSubtype="0" accel="50000" decel="50000" fill="hold" grpId="1" nodeType="withEffect">
                                  <p:stCondLst>
                                    <p:cond delay="6650"/>
                                  </p:stCondLst>
                                  <p:childTnLst>
                                    <p:animMotion origin="layout" path="M -0.00764 -0.00972 C -0.00504 -0.02106 0.00208 -0.03472 0.00972 -0.03819 C 0.01285 -0.04305 0.01753 -0.05046 0.02135 -0.05254 C 0.02708 -0.06064 0.01996 -0.05138 0.02725 -0.05787 C 0.03437 -0.06388 0.03923 -0.07129 0.04705 -0.07546 C 0.05139 -0.08587 0.05764 -0.09351 0.06215 -0.10393 C 0.06371 -0.1074 0.06684 -0.11458 0.06684 -0.11435 C 0.06805 -0.12037 0.06857 -0.1243 0.07135 -0.12893 C 0.07326 -0.14004 0.07569 -0.15115 0.07725 -0.1625 C 0.07795 -0.17962 0.07951 -0.19861 0.07951 -0.21574 C 0.08142 -0.23796 0.08437 -0.2574 0.0901 -0.27777 C 0.09236 -0.28634 0.09548 -0.29768 0.10052 -0.30277 C 0.10295 -0.31365 0.10885 -0.31736 0.11562 -0.32037 C 0.12031 -0.32847 0.1309 -0.33032 0.13767 -0.33287 C 0.14392 -0.33888 0.13819 -0.33449 0.14705 -0.33819 C 0.15677 -0.34236 0.16649 -0.34745 0.17604 -0.35254 C 0.1809 -0.35509 0.18524 -0.35879 0.1901 -0.36134 C 0.19236 -0.36226 0.19705 -0.36504 0.19705 -0.36481 C 0.19982 -0.36921 0.20173 -0.37129 0.20173 -0.37731 " pathEditMode="relative" rAng="0" ptsTypes="ffffffffffffffffffA">
                                      <p:cBhvr>
                                        <p:cTn id="95" dur="2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469" y="-18380"/>
                                    </p:animMotion>
                                  </p:childTnLst>
                                </p:cTn>
                              </p:par>
                              <p:par>
                                <p:cTn id="96" presetID="16" presetClass="entr" presetSubtype="21" fill="hold" grpId="0" nodeType="withEffect">
                                  <p:stCondLst>
                                    <p:cond delay="825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98" dur="7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42" presetClass="exit" presetSubtype="0" fill="hold" grpId="1" nodeType="withEffect">
                                  <p:stCondLst>
                                    <p:cond delay="55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0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1" dur="1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" presetID="0" presetClass="path" presetSubtype="0" accel="50000" decel="5000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animMotion origin="layout" path="M 0.01459 0.00648 C 0.01528 -0.00647 0.01754 -0.03839 0.02344 -0.05041 C 0.02604 -0.05596 0.02969 -0.06059 0.03108 -0.0666 C 0.03316 -0.07562 0.03854 -0.08695 0.04497 -0.08973 C 0.05486 -0.10361 0.07778 -0.11286 0.09184 -0.11817 C 0.09861 -0.12049 0.10538 -0.12257 0.11215 -0.12534 C 0.11476 -0.12627 0.11979 -0.12881 0.11979 -0.12858 C 0.13073 -0.145 0.11702 -0.12627 0.12726 -0.13598 C 0.1309 -0.13922 0.13472 -0.14731 0.1375 -0.15194 C 0.14063 -0.15726 0.1415 -0.16397 0.14375 -0.16975 C 0.14514 -0.17345 0.14705 -0.17692 0.14879 -0.18062 C 0.1533 -0.19033 0.154 -0.20536 0.15764 -0.216 C 0.16007 -0.23196 0.1625 -0.24792 0.16528 -0.26387 C 0.16702 -0.28515 0.16754 -0.3136 0.17674 -0.33163 C 0.179 -0.34158 0.17934 -0.34528 0.18559 -0.35129 C 0.18594 -0.35291 0.18594 -0.35522 0.18681 -0.35638 C 0.18906 -0.35962 0.19445 -0.36378 0.19445 -0.36355 C 0.19531 -0.3654 0.19566 -0.36794 0.19688 -0.3691 C 0.19792 -0.37026 0.2007 -0.37072 0.2007 -0.37049 " pathEditMode="relative" rAng="0" ptsTypes="ffffffffffffffffffA">
                                      <p:cBhvr>
                                        <p:cTn id="105" dur="2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306" y="-18871"/>
                                    </p:animMotion>
                                  </p:childTnLst>
                                </p:cTn>
                              </p:par>
                              <p:par>
                                <p:cTn id="106" presetID="16" presetClass="entr" presetSubtype="21" fill="hold" grpId="0" nodeType="withEffect">
                                  <p:stCondLst>
                                    <p:cond delay="455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8" dur="7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0" presetClass="path" presetSubtype="0" accel="50000" decel="50000" fill="hold" grpId="0" nodeType="withEffect">
                                  <p:stCondLst>
                                    <p:cond delay="5450"/>
                                  </p:stCondLst>
                                  <p:childTnLst>
                                    <p:animMotion origin="layout" path="M 0.01459 0.00648 C 0.01528 -0.00647 0.01754 -0.03839 0.02344 -0.05041 C 0.02604 -0.05596 0.02969 -0.06059 0.03108 -0.0666 C 0.03316 -0.07562 0.03854 -0.08695 0.04497 -0.08973 C 0.05486 -0.10361 0.07778 -0.11286 0.09184 -0.11817 C 0.09861 -0.12049 0.10538 -0.12257 0.11216 -0.12534 C 0.11476 -0.12627 0.11979 -0.12881 0.11979 -0.12858 C 0.13073 -0.145 0.11702 -0.12627 0.12726 -0.13598 C 0.13091 -0.13922 0.13472 -0.14731 0.1375 -0.15194 C 0.14063 -0.15726 0.1415 -0.16397 0.14375 -0.16975 C 0.14514 -0.17345 0.14705 -0.17692 0.14879 -0.18062 C 0.1533 -0.19033 0.154 -0.20536 0.15764 -0.216 C 0.16007 -0.23196 0.1625 -0.24792 0.16528 -0.26387 C 0.16702 -0.28515 0.16754 -0.3136 0.17674 -0.33163 C 0.179 -0.34158 0.17934 -0.34528 0.18559 -0.35129 C 0.18594 -0.35291 0.18594 -0.35522 0.18681 -0.35638 C 0.18907 -0.35962 0.19445 -0.36378 0.19445 -0.36355 C 0.19532 -0.3654 0.19566 -0.36794 0.19688 -0.3691 C 0.19792 -0.37026 0.2007 -0.37072 0.2007 -0.37049 " pathEditMode="relative" rAng="0" ptsTypes="ffffffffffffffffffA">
                                      <p:cBhvr>
                                        <p:cTn id="110" dur="2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306" y="-18871"/>
                                    </p:animMotion>
                                  </p:childTnLst>
                                </p:cTn>
                              </p:par>
                              <p:par>
                                <p:cTn id="111" presetID="16" presetClass="entr" presetSubtype="21" fill="hold" grpId="0" nodeType="withEffect">
                                  <p:stCondLst>
                                    <p:cond delay="705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3" dur="7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0" presetClass="path" presetSubtype="0" accel="50000" decel="50000" fill="hold" grpId="0" nodeType="withEffect">
                                  <p:stCondLst>
                                    <p:cond delay="3850"/>
                                  </p:stCondLst>
                                  <p:childTnLst>
                                    <p:animMotion origin="layout" path="M 0.01458 0.00648 C 0.01527 -0.00647 0.01753 -0.03839 0.02343 -0.05041 C 0.02604 -0.05596 0.02968 -0.06059 0.03107 -0.0666 C 0.03316 -0.07562 0.03854 -0.08695 0.04496 -0.08973 C 0.05486 -0.10361 0.07777 -0.11286 0.09184 -0.11817 C 0.09861 -0.12049 0.10538 -0.12257 0.11215 -0.12534 C 0.11475 -0.12627 0.11979 -0.12881 0.11979 -0.12858 C 0.13073 -0.145 0.11701 -0.12627 0.12725 -0.13598 C 0.1309 -0.13922 0.13472 -0.14731 0.1375 -0.15194 C 0.14062 -0.15726 0.14149 -0.16397 0.14375 -0.16975 C 0.14514 -0.17345 0.14704 -0.17692 0.14878 -0.18062 C 0.15329 -0.19033 0.15399 -0.20536 0.15764 -0.216 C 0.16007 -0.23196 0.1625 -0.24792 0.16527 -0.26387 C 0.16701 -0.28515 0.16753 -0.3136 0.17673 -0.33163 C 0.17899 -0.34158 0.17934 -0.34528 0.18559 -0.35129 C 0.18593 -0.35291 0.18593 -0.35522 0.1868 -0.35638 C 0.18906 -0.35962 0.19444 -0.36378 0.19444 -0.36355 C 0.19531 -0.3654 0.19566 -0.36794 0.19687 -0.3691 C 0.19791 -0.37026 0.20069 -0.37072 0.20069 -0.37049 " pathEditMode="relative" rAng="0" ptsTypes="ffffffffffffffffffA">
                                      <p:cBhvr>
                                        <p:cTn id="115" dur="2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306" y="-18871"/>
                                    </p:animMotion>
                                  </p:childTnLst>
                                </p:cTn>
                              </p:par>
                              <p:par>
                                <p:cTn id="116" presetID="16" presetClass="entr" presetSubtype="21" fill="hold" grpId="0" nodeType="withEffect">
                                  <p:stCondLst>
                                    <p:cond delay="575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8" dur="7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0" presetClass="path" presetSubtype="0" accel="50000" decel="50000" fill="hold" grpId="0" nodeType="withEffect">
                                  <p:stCondLst>
                                    <p:cond delay="6950"/>
                                  </p:stCondLst>
                                  <p:childTnLst>
                                    <p:animMotion origin="layout" path="M 0.01458 0.00648 C 0.01528 -0.00647 0.01753 -0.03839 0.02344 -0.05041 C 0.02604 -0.05596 0.02969 -0.06059 0.03108 -0.0666 C 0.03316 -0.07562 0.03854 -0.08695 0.04497 -0.08973 C 0.05486 -0.10361 0.07778 -0.11286 0.09184 -0.11817 C 0.09861 -0.12049 0.10538 -0.12257 0.11215 -0.12534 C 0.11476 -0.12627 0.11979 -0.12881 0.11979 -0.12858 C 0.13073 -0.145 0.11701 -0.12627 0.12726 -0.13598 C 0.1309 -0.13922 0.13472 -0.14731 0.1375 -0.15194 C 0.14063 -0.15726 0.14149 -0.16397 0.14375 -0.16975 C 0.14514 -0.17345 0.14705 -0.17692 0.14878 -0.18062 C 0.1533 -0.19033 0.15399 -0.20536 0.15764 -0.216 C 0.16007 -0.23196 0.1625 -0.24792 0.16528 -0.26387 C 0.16701 -0.28515 0.16753 -0.3136 0.17674 -0.33163 C 0.17899 -0.34158 0.17934 -0.34528 0.18559 -0.35129 C 0.18594 -0.35291 0.18594 -0.35522 0.18681 -0.35638 C 0.18906 -0.35962 0.19444 -0.36378 0.19444 -0.36355 C 0.19531 -0.3654 0.19566 -0.36794 0.19688 -0.3691 C 0.19792 -0.37026 0.20069 -0.37072 0.20069 -0.37049 " pathEditMode="relative" rAng="0" ptsTypes="ffffffffffffffffffA">
                                      <p:cBhvr>
                                        <p:cTn id="120" dur="2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306" y="-18871"/>
                                    </p:animMotion>
                                  </p:childTnLst>
                                </p:cTn>
                              </p:par>
                              <p:par>
                                <p:cTn id="121" presetID="16" presetClass="entr" presetSubtype="21" fill="hold" grpId="0" nodeType="withEffect">
                                  <p:stCondLst>
                                    <p:cond delay="865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3" dur="7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0" presetClass="path" presetSubtype="0" accel="50000" decel="50000" fill="hold" grpId="0" nodeType="withEffect">
                                  <p:stCondLst>
                                    <p:cond delay="4750"/>
                                  </p:stCondLst>
                                  <p:childTnLst>
                                    <p:animMotion origin="layout" path="M 0.01458 0.00648 C 0.01528 -0.00647 0.01754 -0.03839 0.02344 -0.05041 C 0.02604 -0.05596 0.02969 -0.06059 0.03108 -0.0666 C 0.03316 -0.07562 0.03854 -0.08695 0.04497 -0.08973 C 0.05486 -0.10361 0.07778 -0.11286 0.09184 -0.11817 C 0.09861 -0.12049 0.10538 -0.12257 0.11215 -0.12534 C 0.11476 -0.12627 0.11979 -0.12881 0.11979 -0.12858 C 0.13073 -0.145 0.11702 -0.12627 0.12726 -0.13598 C 0.1309 -0.13922 0.13472 -0.14731 0.1375 -0.15194 C 0.14063 -0.15726 0.14149 -0.16397 0.14375 -0.16975 C 0.14514 -0.17345 0.14705 -0.17692 0.14879 -0.18062 C 0.1533 -0.19033 0.15399 -0.20536 0.15764 -0.216 C 0.16007 -0.23196 0.1625 -0.24792 0.16528 -0.26387 C 0.16702 -0.28515 0.16754 -0.3136 0.17674 -0.33163 C 0.17899 -0.34158 0.17934 -0.34528 0.18559 -0.35129 C 0.18594 -0.35291 0.18594 -0.35522 0.18681 -0.35638 C 0.18906 -0.35962 0.19445 -0.36378 0.19445 -0.36355 C 0.19531 -0.3654 0.19566 -0.36794 0.19688 -0.3691 C 0.19792 -0.37026 0.2007 -0.37072 0.2007 -0.37049 " pathEditMode="relative" rAng="0" ptsTypes="ffffffffffffffffffA">
                                      <p:cBhvr>
                                        <p:cTn id="125" dur="2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306" y="-18871"/>
                                    </p:animMotion>
                                  </p:childTnLst>
                                </p:cTn>
                              </p:par>
                              <p:par>
                                <p:cTn id="126" presetID="16" presetClass="entr" presetSubtype="21" fill="hold" grpId="0" nodeType="withEffect">
                                  <p:stCondLst>
                                    <p:cond delay="675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8" dur="7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2" grpId="0"/>
      <p:bldP spid="52" grpId="1"/>
      <p:bldP spid="53" grpId="2"/>
      <p:bldP spid="53" grpId="3"/>
      <p:bldP spid="54" grpId="2"/>
      <p:bldP spid="54" grpId="3"/>
      <p:bldP spid="34" grpId="0"/>
      <p:bldP spid="34" grpId="1"/>
      <p:bldP spid="35" grpId="0"/>
      <p:bldP spid="35" grpId="1"/>
      <p:bldP spid="36" grpId="0"/>
      <p:bldP spid="36" grpId="1"/>
      <p:bldP spid="13" grpId="0" animBg="1"/>
      <p:bldP spid="14" grpId="0" animBg="1"/>
      <p:bldP spid="14" grpId="1" animBg="1"/>
      <p:bldP spid="15" grpId="0" animBg="1"/>
      <p:bldP spid="55" grpId="0" animBg="1"/>
      <p:bldP spid="56" grpId="0" animBg="1"/>
      <p:bldP spid="57" grpId="0" animBg="1"/>
      <p:bldP spid="58" grpId="0" animBg="1"/>
      <p:bldP spid="61" grpId="0"/>
      <p:bldP spid="61" grpId="1"/>
      <p:bldP spid="62" grpId="0"/>
      <p:bldP spid="62" grpId="1"/>
      <p:bldP spid="63" grpId="0"/>
      <p:bldP spid="63" grpId="1"/>
      <p:bldP spid="64" grpId="0"/>
      <p:bldP spid="64" grpId="1"/>
      <p:bldP spid="65" grpId="0"/>
      <p:bldP spid="65" grpId="1"/>
      <p:bldP spid="66" grpId="0" animBg="1"/>
      <p:bldP spid="67" grpId="0" animBg="1"/>
      <p:bldP spid="68" grpId="0" animBg="1"/>
      <p:bldP spid="69" grpId="0" animBg="1"/>
      <p:bldP spid="70" grpId="0" animBg="1"/>
      <p:bldP spid="7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" name="Obraz 59" descr="blank-paper-transparent-png.png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2770"/>
          <a:stretch/>
        </p:blipFill>
        <p:spPr>
          <a:xfrm rot="20490190">
            <a:off x="65892" y="1335245"/>
            <a:ext cx="5620774" cy="6668051"/>
          </a:xfrm>
          <a:prstGeom prst="rect">
            <a:avLst/>
          </a:prstGeom>
        </p:spPr>
      </p:pic>
      <p:pic>
        <p:nvPicPr>
          <p:cNvPr id="59" name="Obraz 58" descr="blank-paper-transparent-png.png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722"/>
          <a:stretch/>
        </p:blipFill>
        <p:spPr>
          <a:xfrm rot="21243584">
            <a:off x="-69976" y="1469875"/>
            <a:ext cx="5620774" cy="6602816"/>
          </a:xfrm>
          <a:prstGeom prst="rect">
            <a:avLst/>
          </a:prstGeom>
        </p:spPr>
      </p:pic>
      <p:sp>
        <p:nvSpPr>
          <p:cNvPr id="3" name="Tytuł 2"/>
          <p:cNvSpPr>
            <a:spLocks noGrp="1"/>
          </p:cNvSpPr>
          <p:nvPr>
            <p:ph type="title"/>
          </p:nvPr>
        </p:nvSpPr>
        <p:spPr>
          <a:xfrm rot="21272518">
            <a:off x="397540" y="2093886"/>
            <a:ext cx="4573901" cy="499005"/>
          </a:xfrm>
        </p:spPr>
        <p:txBody>
          <a:bodyPr anchor="t"/>
          <a:lstStyle/>
          <a:p>
            <a:r>
              <a:rPr lang="pl-PL" b="1" i="1" dirty="0">
                <a:solidFill>
                  <a:schemeClr val="accent2">
                    <a:lumMod val="75000"/>
                  </a:schemeClr>
                </a:solidFill>
                <a:latin typeface="Times New Roman"/>
                <a:cs typeface="Times New Roman"/>
              </a:rPr>
              <a:t>Oś </a:t>
            </a:r>
            <a:r>
              <a:rPr lang="pl-PL" b="1" i="1" dirty="0" smtClean="0">
                <a:solidFill>
                  <a:schemeClr val="accent2">
                    <a:lumMod val="75000"/>
                  </a:schemeClr>
                </a:solidFill>
                <a:latin typeface="Times New Roman"/>
                <a:cs typeface="Times New Roman"/>
              </a:rPr>
              <a:t>liczbowa</a:t>
            </a:r>
            <a:r>
              <a:rPr lang="pl-PL" b="1" i="1" dirty="0" smtClean="0">
                <a:solidFill>
                  <a:schemeClr val="accent2">
                    <a:lumMod val="75000"/>
                  </a:schemeClr>
                </a:solidFill>
                <a:latin typeface="Times New Roman"/>
                <a:cs typeface="Times New Roman"/>
              </a:rPr>
              <a:t/>
            </a:r>
            <a:br>
              <a:rPr lang="pl-PL" b="1" i="1" dirty="0" smtClean="0">
                <a:solidFill>
                  <a:schemeClr val="accent2">
                    <a:lumMod val="75000"/>
                  </a:schemeClr>
                </a:solidFill>
                <a:latin typeface="Times New Roman"/>
                <a:cs typeface="Times New Roman"/>
              </a:rPr>
            </a:br>
            <a:endParaRPr lang="pl-PL" b="1" i="1" dirty="0">
              <a:solidFill>
                <a:schemeClr val="accent2">
                  <a:lumMod val="75000"/>
                </a:schemeClr>
              </a:solidFill>
              <a:latin typeface="Times New Roman"/>
              <a:cs typeface="Times New Roman"/>
            </a:endParaRPr>
          </a:p>
        </p:txBody>
      </p:sp>
      <p:grpSp>
        <p:nvGrpSpPr>
          <p:cNvPr id="9" name="Grupa 8"/>
          <p:cNvGrpSpPr/>
          <p:nvPr/>
        </p:nvGrpSpPr>
        <p:grpSpPr>
          <a:xfrm>
            <a:off x="4157330" y="3318924"/>
            <a:ext cx="4638338" cy="179207"/>
            <a:chOff x="4157330" y="3318924"/>
            <a:chExt cx="4638338" cy="179207"/>
          </a:xfrm>
        </p:grpSpPr>
        <p:cxnSp>
          <p:nvCxnSpPr>
            <p:cNvPr id="10" name="Łącznik prosty 9"/>
            <p:cNvCxnSpPr/>
            <p:nvPr/>
          </p:nvCxnSpPr>
          <p:spPr>
            <a:xfrm>
              <a:off x="4157330" y="3408528"/>
              <a:ext cx="4638338" cy="0"/>
            </a:xfrm>
            <a:prstGeom prst="line">
              <a:avLst/>
            </a:prstGeom>
            <a:ln w="38100" cmpd="sng">
              <a:headEnd type="none" w="med" len="med"/>
              <a:tailEnd type="arrow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Łącznik prostoliniowy 5"/>
            <p:cNvCxnSpPr/>
            <p:nvPr/>
          </p:nvCxnSpPr>
          <p:spPr>
            <a:xfrm>
              <a:off x="6316941" y="3318924"/>
              <a:ext cx="0" cy="179207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Łącznik prostoliniowy 22"/>
            <p:cNvCxnSpPr/>
            <p:nvPr/>
          </p:nvCxnSpPr>
          <p:spPr>
            <a:xfrm>
              <a:off x="6717962" y="3318924"/>
              <a:ext cx="0" cy="179207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Łącznik prostoliniowy 23"/>
            <p:cNvCxnSpPr/>
            <p:nvPr/>
          </p:nvCxnSpPr>
          <p:spPr>
            <a:xfrm>
              <a:off x="7118983" y="3318924"/>
              <a:ext cx="0" cy="179207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Łącznik prostoliniowy 24"/>
            <p:cNvCxnSpPr/>
            <p:nvPr/>
          </p:nvCxnSpPr>
          <p:spPr>
            <a:xfrm>
              <a:off x="7520004" y="3318924"/>
              <a:ext cx="0" cy="179207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Łącznik prostoliniowy 25"/>
            <p:cNvCxnSpPr/>
            <p:nvPr/>
          </p:nvCxnSpPr>
          <p:spPr>
            <a:xfrm>
              <a:off x="7921025" y="3318924"/>
              <a:ext cx="0" cy="179207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Łącznik prostoliniowy 26"/>
            <p:cNvCxnSpPr/>
            <p:nvPr/>
          </p:nvCxnSpPr>
          <p:spPr>
            <a:xfrm>
              <a:off x="8322050" y="3318924"/>
              <a:ext cx="0" cy="179207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Łącznik prostoliniowy 27"/>
            <p:cNvCxnSpPr/>
            <p:nvPr/>
          </p:nvCxnSpPr>
          <p:spPr>
            <a:xfrm>
              <a:off x="5514899" y="3318924"/>
              <a:ext cx="0" cy="179207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Łącznik prostoliniowy 28"/>
            <p:cNvCxnSpPr/>
            <p:nvPr/>
          </p:nvCxnSpPr>
          <p:spPr>
            <a:xfrm>
              <a:off x="5915920" y="3318924"/>
              <a:ext cx="0" cy="179207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Łącznik prostoliniowy 29"/>
            <p:cNvCxnSpPr/>
            <p:nvPr/>
          </p:nvCxnSpPr>
          <p:spPr>
            <a:xfrm>
              <a:off x="4712857" y="3318924"/>
              <a:ext cx="0" cy="179207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Łącznik prostoliniowy 30"/>
            <p:cNvCxnSpPr/>
            <p:nvPr/>
          </p:nvCxnSpPr>
          <p:spPr>
            <a:xfrm>
              <a:off x="5113878" y="3318924"/>
              <a:ext cx="0" cy="179207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Łącznik prostoliniowy 31"/>
            <p:cNvCxnSpPr/>
            <p:nvPr/>
          </p:nvCxnSpPr>
          <p:spPr>
            <a:xfrm>
              <a:off x="4334762" y="3318924"/>
              <a:ext cx="0" cy="179207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2" name="Łącznik prostoliniowy 11"/>
          <p:cNvCxnSpPr/>
          <p:nvPr/>
        </p:nvCxnSpPr>
        <p:spPr>
          <a:xfrm>
            <a:off x="6316941" y="3408527"/>
            <a:ext cx="401021" cy="1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Elipsa 14"/>
          <p:cNvSpPr/>
          <p:nvPr/>
        </p:nvSpPr>
        <p:spPr>
          <a:xfrm>
            <a:off x="6577468" y="3371799"/>
            <a:ext cx="70529" cy="66877"/>
          </a:xfrm>
          <a:prstGeom prst="ellips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grpSp>
        <p:nvGrpSpPr>
          <p:cNvPr id="2" name="Grupa 1"/>
          <p:cNvGrpSpPr/>
          <p:nvPr/>
        </p:nvGrpSpPr>
        <p:grpSpPr>
          <a:xfrm>
            <a:off x="4151845" y="3505498"/>
            <a:ext cx="4329902" cy="369332"/>
            <a:chOff x="4151845" y="3505498"/>
            <a:chExt cx="4329902" cy="369332"/>
          </a:xfrm>
        </p:grpSpPr>
        <p:sp>
          <p:nvSpPr>
            <p:cNvPr id="52" name="PoleTekstowe 51"/>
            <p:cNvSpPr txBox="1"/>
            <p:nvPr/>
          </p:nvSpPr>
          <p:spPr>
            <a:xfrm>
              <a:off x="6978598" y="3505498"/>
              <a:ext cx="30008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dirty="0" smtClean="0"/>
                <a:t>2</a:t>
              </a:r>
              <a:endParaRPr lang="pl-PL" dirty="0"/>
            </a:p>
          </p:txBody>
        </p:sp>
        <p:sp>
          <p:nvSpPr>
            <p:cNvPr id="53" name="PoleTekstowe 52"/>
            <p:cNvSpPr txBox="1"/>
            <p:nvPr/>
          </p:nvSpPr>
          <p:spPr>
            <a:xfrm>
              <a:off x="6170131" y="3505498"/>
              <a:ext cx="3129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dirty="0" smtClean="0"/>
                <a:t>0</a:t>
              </a:r>
              <a:endParaRPr lang="pl-PL" dirty="0"/>
            </a:p>
          </p:txBody>
        </p:sp>
        <p:sp>
          <p:nvSpPr>
            <p:cNvPr id="54" name="PoleTekstowe 53"/>
            <p:cNvSpPr txBox="1"/>
            <p:nvPr/>
          </p:nvSpPr>
          <p:spPr>
            <a:xfrm>
              <a:off x="6608868" y="3505498"/>
              <a:ext cx="26481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dirty="0" smtClean="0"/>
                <a:t>1</a:t>
              </a:r>
              <a:endParaRPr lang="pl-PL" dirty="0"/>
            </a:p>
          </p:txBody>
        </p:sp>
        <p:sp>
          <p:nvSpPr>
            <p:cNvPr id="34" name="PoleTekstowe 51"/>
            <p:cNvSpPr txBox="1"/>
            <p:nvPr/>
          </p:nvSpPr>
          <p:spPr>
            <a:xfrm>
              <a:off x="7365998" y="3505498"/>
              <a:ext cx="30008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dirty="0" smtClean="0"/>
                <a:t>3</a:t>
              </a:r>
              <a:endParaRPr lang="pl-PL" dirty="0"/>
            </a:p>
          </p:txBody>
        </p:sp>
        <p:sp>
          <p:nvSpPr>
            <p:cNvPr id="35" name="PoleTekstowe 51"/>
            <p:cNvSpPr txBox="1"/>
            <p:nvPr/>
          </p:nvSpPr>
          <p:spPr>
            <a:xfrm>
              <a:off x="7780640" y="3505498"/>
              <a:ext cx="30809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dirty="0" smtClean="0"/>
                <a:t>4</a:t>
              </a:r>
              <a:endParaRPr lang="pl-PL" dirty="0"/>
            </a:p>
          </p:txBody>
        </p:sp>
        <p:sp>
          <p:nvSpPr>
            <p:cNvPr id="36" name="PoleTekstowe 51"/>
            <p:cNvSpPr txBox="1"/>
            <p:nvPr/>
          </p:nvSpPr>
          <p:spPr>
            <a:xfrm>
              <a:off x="8181665" y="3505498"/>
              <a:ext cx="30008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dirty="0" smtClean="0"/>
                <a:t>5</a:t>
              </a:r>
              <a:endParaRPr lang="pl-PL" dirty="0"/>
            </a:p>
          </p:txBody>
        </p:sp>
        <p:sp>
          <p:nvSpPr>
            <p:cNvPr id="61" name="PoleTekstowe 51"/>
            <p:cNvSpPr txBox="1"/>
            <p:nvPr/>
          </p:nvSpPr>
          <p:spPr>
            <a:xfrm>
              <a:off x="5733003" y="3505498"/>
              <a:ext cx="32252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dirty="0" smtClean="0"/>
                <a:t>-1</a:t>
              </a:r>
              <a:endParaRPr lang="pl-PL" dirty="0"/>
            </a:p>
          </p:txBody>
        </p:sp>
        <p:sp>
          <p:nvSpPr>
            <p:cNvPr id="62" name="PoleTekstowe 51"/>
            <p:cNvSpPr txBox="1"/>
            <p:nvPr/>
          </p:nvSpPr>
          <p:spPr>
            <a:xfrm>
              <a:off x="5342615" y="3505498"/>
              <a:ext cx="34977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dirty="0" smtClean="0"/>
                <a:t>-2</a:t>
              </a:r>
              <a:endParaRPr lang="pl-PL" dirty="0"/>
            </a:p>
          </p:txBody>
        </p:sp>
        <p:sp>
          <p:nvSpPr>
            <p:cNvPr id="63" name="PoleTekstowe 51"/>
            <p:cNvSpPr txBox="1"/>
            <p:nvPr/>
          </p:nvSpPr>
          <p:spPr>
            <a:xfrm>
              <a:off x="4941594" y="3505498"/>
              <a:ext cx="35458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dirty="0" smtClean="0"/>
                <a:t>-3</a:t>
              </a:r>
              <a:endParaRPr lang="pl-PL" dirty="0"/>
            </a:p>
          </p:txBody>
        </p:sp>
        <p:sp>
          <p:nvSpPr>
            <p:cNvPr id="64" name="PoleTekstowe 51"/>
            <p:cNvSpPr txBox="1"/>
            <p:nvPr/>
          </p:nvSpPr>
          <p:spPr>
            <a:xfrm>
              <a:off x="4519307" y="3505498"/>
              <a:ext cx="3658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dirty="0" smtClean="0"/>
                <a:t>-4</a:t>
              </a:r>
              <a:endParaRPr lang="pl-PL" dirty="0"/>
            </a:p>
          </p:txBody>
        </p:sp>
        <p:sp>
          <p:nvSpPr>
            <p:cNvPr id="65" name="PoleTekstowe 51"/>
            <p:cNvSpPr txBox="1"/>
            <p:nvPr/>
          </p:nvSpPr>
          <p:spPr>
            <a:xfrm>
              <a:off x="4151845" y="3505498"/>
              <a:ext cx="35618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dirty="0" smtClean="0"/>
                <a:t>-5</a:t>
              </a:r>
              <a:endParaRPr lang="pl-PL" dirty="0"/>
            </a:p>
          </p:txBody>
        </p:sp>
      </p:grpSp>
      <p:grpSp>
        <p:nvGrpSpPr>
          <p:cNvPr id="5" name="Grupa 4"/>
          <p:cNvGrpSpPr/>
          <p:nvPr/>
        </p:nvGrpSpPr>
        <p:grpSpPr>
          <a:xfrm>
            <a:off x="-3955168" y="1207265"/>
            <a:ext cx="3640373" cy="5082304"/>
            <a:chOff x="-3955168" y="1207265"/>
            <a:chExt cx="3640373" cy="5082304"/>
          </a:xfrm>
        </p:grpSpPr>
        <p:pic>
          <p:nvPicPr>
            <p:cNvPr id="1030" name="Picture 6" descr="C:\Users\Ania\AppData\Local\Microsoft\Windows\Temporary Internet Files\Content.IE5\CXABBVED\MC900360552[1].wmf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3955168" y="1207265"/>
              <a:ext cx="3640373" cy="508230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" name="pole tekstowe 3"/>
            <p:cNvSpPr txBox="1"/>
            <p:nvPr/>
          </p:nvSpPr>
          <p:spPr>
            <a:xfrm>
              <a:off x="-2561800" y="2064145"/>
              <a:ext cx="534121" cy="369332"/>
            </a:xfrm>
            <a:prstGeom prst="rect">
              <a:avLst/>
            </a:prstGeom>
            <a:ln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r>
                <a:rPr lang="pl-PL" dirty="0" smtClean="0"/>
                <a:t>-2,9</a:t>
              </a:r>
              <a:endParaRPr lang="pl-PL" dirty="0"/>
            </a:p>
          </p:txBody>
        </p: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50" name="pole tekstowe 49"/>
                <p:cNvSpPr txBox="1"/>
                <p:nvPr/>
              </p:nvSpPr>
              <p:spPr>
                <a:xfrm>
                  <a:off x="-3393768" y="2689787"/>
                  <a:ext cx="574195" cy="610936"/>
                </a:xfrm>
                <a:prstGeom prst="rect">
                  <a:avLst/>
                </a:prstGeom>
                <a:ln/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rtlCol="0">
                  <a:spAutoFit/>
                </a:bodyPr>
                <a:lstStyle/>
                <a:p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pl-PL" b="0" i="1" smtClean="0">
                            <a:latin typeface="Cambria Math"/>
                          </a:rPr>
                          <m:t>−</m:t>
                        </m:r>
                        <m:f>
                          <m:fPr>
                            <m:ctrlPr>
                              <a:rPr lang="pl-PL" i="1" smtClean="0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pl-PL" b="0" i="1" smtClean="0">
                                <a:latin typeface="Cambria Math"/>
                              </a:rPr>
                              <m:t>3</m:t>
                            </m:r>
                          </m:num>
                          <m:den>
                            <m:r>
                              <a:rPr lang="pl-PL" b="0" i="1" smtClean="0">
                                <a:latin typeface="Cambria Math"/>
                              </a:rPr>
                              <m:t>4</m:t>
                            </m:r>
                          </m:den>
                        </m:f>
                      </m:oMath>
                    </m:oMathPara>
                  </a14:m>
                  <a:endParaRPr lang="pl-PL" dirty="0"/>
                </a:p>
              </p:txBody>
            </p:sp>
          </mc:Choice>
          <mc:Fallback>
            <p:sp>
              <p:nvSpPr>
                <p:cNvPr id="50" name="pole tekstowe 49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-3393768" y="2689787"/>
                  <a:ext cx="574195" cy="610936"/>
                </a:xfrm>
                <a:prstGeom prst="rect">
                  <a:avLst/>
                </a:prstGeom>
                <a:blipFill rotWithShape="1">
                  <a:blip r:embed="rId4"/>
                  <a:stretch>
                    <a:fillRect/>
                  </a:stretch>
                </a:blipFill>
                <a:ln/>
              </p:spPr>
              <p:txBody>
                <a:bodyPr/>
                <a:lstStyle/>
                <a:p>
                  <a:r>
                    <a:rPr lang="pl-PL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51" name="pole tekstowe 50"/>
                <p:cNvSpPr txBox="1"/>
                <p:nvPr/>
              </p:nvSpPr>
              <p:spPr>
                <a:xfrm>
                  <a:off x="-2732520" y="2998630"/>
                  <a:ext cx="702436" cy="610936"/>
                </a:xfrm>
                <a:prstGeom prst="rect">
                  <a:avLst/>
                </a:prstGeom>
                <a:ln/>
              </p:spPr>
              <p:style>
                <a:lnRef idx="1">
                  <a:schemeClr val="accent3"/>
                </a:lnRef>
                <a:fillRef idx="2">
                  <a:schemeClr val="accent3"/>
                </a:fillRef>
                <a:effectRef idx="1">
                  <a:schemeClr val="accent3"/>
                </a:effectRef>
                <a:fontRef idx="minor">
                  <a:schemeClr val="dk1"/>
                </a:fontRef>
              </p:style>
              <p:txBody>
                <a:bodyPr wrap="none" rtlCol="0">
                  <a:spAutoFit/>
                </a:bodyPr>
                <a:lstStyle/>
                <a:p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pl-PL" b="0" i="1" smtClean="0">
                            <a:latin typeface="Cambria Math"/>
                          </a:rPr>
                          <m:t>−4</m:t>
                        </m:r>
                        <m:f>
                          <m:fPr>
                            <m:ctrlPr>
                              <a:rPr lang="pl-PL" i="1" smtClean="0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pl-PL" b="0" i="1" smtClean="0">
                                <a:latin typeface="Cambria Math"/>
                              </a:rPr>
                              <m:t>1</m:t>
                            </m:r>
                          </m:num>
                          <m:den>
                            <m:r>
                              <a:rPr lang="pl-PL" b="0" i="1" smtClean="0">
                                <a:latin typeface="Cambria Math"/>
                              </a:rPr>
                              <m:t>2</m:t>
                            </m:r>
                          </m:den>
                        </m:f>
                      </m:oMath>
                    </m:oMathPara>
                  </a14:m>
                  <a:endParaRPr lang="pl-PL" dirty="0"/>
                </a:p>
              </p:txBody>
            </p:sp>
          </mc:Choice>
          <mc:Fallback>
            <p:sp>
              <p:nvSpPr>
                <p:cNvPr id="51" name="pole tekstowe 50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-2732520" y="2998630"/>
                  <a:ext cx="702436" cy="610936"/>
                </a:xfrm>
                <a:prstGeom prst="rect">
                  <a:avLst/>
                </a:prstGeom>
                <a:blipFill rotWithShape="1">
                  <a:blip r:embed="rId5"/>
                  <a:stretch>
                    <a:fillRect/>
                  </a:stretch>
                </a:blipFill>
                <a:ln/>
              </p:spPr>
              <p:txBody>
                <a:bodyPr/>
                <a:lstStyle/>
                <a:p>
                  <a:r>
                    <a:rPr lang="pl-PL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72" name="pole tekstowe 71"/>
            <p:cNvSpPr txBox="1"/>
            <p:nvPr/>
          </p:nvSpPr>
          <p:spPr>
            <a:xfrm>
              <a:off x="-1712528" y="2505121"/>
              <a:ext cx="495649" cy="369332"/>
            </a:xfrm>
            <a:prstGeom prst="rect">
              <a:avLst/>
            </a:prstGeom>
            <a:ln/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r>
                <a:rPr lang="pl-PL" dirty="0" smtClean="0"/>
                <a:t>0,6</a:t>
              </a:r>
              <a:endParaRPr lang="pl-PL" dirty="0"/>
            </a:p>
          </p:txBody>
        </p:sp>
        <p:sp>
          <p:nvSpPr>
            <p:cNvPr id="73" name="pole tekstowe 72"/>
            <p:cNvSpPr txBox="1"/>
            <p:nvPr/>
          </p:nvSpPr>
          <p:spPr>
            <a:xfrm>
              <a:off x="-1602707" y="3291350"/>
              <a:ext cx="476412" cy="369332"/>
            </a:xfrm>
            <a:prstGeom prst="rect">
              <a:avLst/>
            </a:prstGeom>
            <a:ln/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r>
                <a:rPr lang="pl-PL" dirty="0" smtClean="0"/>
                <a:t>2,9</a:t>
              </a:r>
              <a:endParaRPr lang="pl-PL" dirty="0"/>
            </a:p>
          </p:txBody>
        </p: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74" name="pole tekstowe 73"/>
                <p:cNvSpPr txBox="1"/>
                <p:nvPr/>
              </p:nvSpPr>
              <p:spPr>
                <a:xfrm>
                  <a:off x="-2195473" y="3874830"/>
                  <a:ext cx="529311" cy="610936"/>
                </a:xfrm>
                <a:prstGeom prst="rect">
                  <a:avLst/>
                </a:prstGeom>
                <a:ln/>
              </p:spPr>
              <p:style>
                <a:lnRef idx="1">
                  <a:schemeClr val="accent4"/>
                </a:lnRef>
                <a:fillRef idx="2">
                  <a:schemeClr val="accent4"/>
                </a:fillRef>
                <a:effectRef idx="1">
                  <a:schemeClr val="accent4"/>
                </a:effectRef>
                <a:fontRef idx="minor">
                  <a:schemeClr val="dk1"/>
                </a:fontRef>
              </p:style>
              <p:txBody>
                <a:bodyPr wrap="none" rtlCol="0">
                  <a:spAutoFit/>
                </a:bodyPr>
                <a:lstStyle/>
                <a:p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pl-PL" b="0" i="1" smtClean="0">
                            <a:latin typeface="Cambria Math"/>
                          </a:rPr>
                          <m:t>4</m:t>
                        </m:r>
                        <m:f>
                          <m:fPr>
                            <m:ctrlPr>
                              <a:rPr lang="pl-PL" i="1" smtClean="0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pl-PL" b="0" i="1" smtClean="0">
                                <a:latin typeface="Cambria Math"/>
                              </a:rPr>
                              <m:t>1</m:t>
                            </m:r>
                          </m:num>
                          <m:den>
                            <m:r>
                              <a:rPr lang="pl-PL" b="0" i="1" smtClean="0">
                                <a:latin typeface="Cambria Math"/>
                              </a:rPr>
                              <m:t>2</m:t>
                            </m:r>
                          </m:den>
                        </m:f>
                      </m:oMath>
                    </m:oMathPara>
                  </a14:m>
                  <a:endParaRPr lang="pl-PL" dirty="0"/>
                </a:p>
              </p:txBody>
            </p:sp>
          </mc:Choice>
          <mc:Fallback>
            <p:sp>
              <p:nvSpPr>
                <p:cNvPr id="74" name="pole tekstowe 73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-2195473" y="3874830"/>
                  <a:ext cx="529311" cy="610936"/>
                </a:xfrm>
                <a:prstGeom prst="rect">
                  <a:avLst/>
                </a:prstGeom>
                <a:blipFill rotWithShape="1">
                  <a:blip r:embed="rId6"/>
                  <a:stretch>
                    <a:fillRect/>
                  </a:stretch>
                </a:blipFill>
                <a:ln/>
              </p:spPr>
              <p:txBody>
                <a:bodyPr/>
                <a:lstStyle/>
                <a:p>
                  <a:r>
                    <a:rPr lang="pl-PL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75" name="Objaśnienie owalne 74"/>
          <p:cNvSpPr/>
          <p:nvPr/>
        </p:nvSpPr>
        <p:spPr>
          <a:xfrm>
            <a:off x="5544651" y="4437667"/>
            <a:ext cx="2235989" cy="1236726"/>
          </a:xfrm>
          <a:prstGeom prst="wedgeEllipseCallout">
            <a:avLst>
              <a:gd name="adj1" fmla="val 12723"/>
              <a:gd name="adj2" fmla="val -9270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2">
                    <a:lumMod val="75000"/>
                  </a:schemeClr>
                </a:solidFill>
              </a:rPr>
              <a:t>No pewnie</a:t>
            </a:r>
          </a:p>
          <a:p>
            <a:pPr algn="ctr"/>
            <a:r>
              <a:rPr lang="pl-PL" dirty="0" smtClean="0">
                <a:solidFill>
                  <a:schemeClr val="tx2">
                    <a:lumMod val="75000"/>
                  </a:schemeClr>
                </a:solidFill>
              </a:rPr>
              <a:t>wskakujcie</a:t>
            </a:r>
            <a:endParaRPr lang="pl-PL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6" name="Objaśnienie owalne 75"/>
          <p:cNvSpPr/>
          <p:nvPr/>
        </p:nvSpPr>
        <p:spPr>
          <a:xfrm>
            <a:off x="4953296" y="1196751"/>
            <a:ext cx="3529331" cy="1236726"/>
          </a:xfrm>
          <a:prstGeom prst="wedgeEllipseCallout">
            <a:avLst>
              <a:gd name="adj1" fmla="val -1891"/>
              <a:gd name="adj2" fmla="val 85206"/>
            </a:avLst>
          </a:prstGeom>
          <a:solidFill>
            <a:srgbClr val="FFFF00"/>
          </a:solidFill>
          <a:ln>
            <a:solidFill>
              <a:srgbClr val="FFE402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>
                <a:solidFill>
                  <a:schemeClr val="tx2">
                    <a:lumMod val="75000"/>
                  </a:schemeClr>
                </a:solidFill>
              </a:rPr>
              <a:t>Wszystkie jesteśmy jedną wielką rodziną </a:t>
            </a:r>
            <a:r>
              <a:rPr lang="pl-PL" b="1" dirty="0">
                <a:solidFill>
                  <a:schemeClr val="tx2">
                    <a:lumMod val="75000"/>
                  </a:schemeClr>
                </a:solidFill>
              </a:rPr>
              <a:t>liczb wymiernych</a:t>
            </a:r>
          </a:p>
        </p:txBody>
      </p:sp>
      <p:sp>
        <p:nvSpPr>
          <p:cNvPr id="77" name="pole tekstowe 76"/>
          <p:cNvSpPr txBox="1"/>
          <p:nvPr/>
        </p:nvSpPr>
        <p:spPr>
          <a:xfrm>
            <a:off x="2332547" y="1556798"/>
            <a:ext cx="534121" cy="369332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pl-PL" dirty="0" smtClean="0">
                <a:solidFill>
                  <a:schemeClr val="bg1"/>
                </a:solidFill>
              </a:rPr>
              <a:t>-2,9</a:t>
            </a:r>
            <a:endParaRPr lang="pl-PL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8" name="pole tekstowe 77"/>
              <p:cNvSpPr txBox="1"/>
              <p:nvPr/>
            </p:nvSpPr>
            <p:spPr>
              <a:xfrm>
                <a:off x="1500579" y="2182440"/>
                <a:ext cx="574195" cy="610936"/>
              </a:xfrm>
              <a:prstGeom prst="rect">
                <a:avLst/>
              </a:prstGeom>
              <a:ln/>
            </p:spPr>
            <p:style>
              <a:lnRef idx="1">
                <a:schemeClr val="accent5"/>
              </a:lnRef>
              <a:fillRef idx="2">
                <a:schemeClr val="accent5"/>
              </a:fillRef>
              <a:effectRef idx="1">
                <a:schemeClr val="accent5"/>
              </a:effectRef>
              <a:fontRef idx="minor">
                <a:schemeClr val="dk1"/>
              </a:fontRef>
            </p:style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pl-PL" b="0" i="1" smtClean="0">
                          <a:solidFill>
                            <a:schemeClr val="bg1">
                              <a:lumMod val="85000"/>
                            </a:schemeClr>
                          </a:solidFill>
                          <a:latin typeface="Cambria Math"/>
                        </a:rPr>
                        <m:t>−</m:t>
                      </m:r>
                      <m:f>
                        <m:fPr>
                          <m:ctrlPr>
                            <a:rPr lang="pl-PL" i="1" smtClean="0">
                              <a:solidFill>
                                <a:schemeClr val="bg1">
                                  <a:lumMod val="85000"/>
                                </a:schemeClr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pl-PL" b="0" i="1" smtClean="0">
                              <a:solidFill>
                                <a:schemeClr val="bg1">
                                  <a:lumMod val="85000"/>
                                </a:schemeClr>
                              </a:solidFill>
                              <a:latin typeface="Cambria Math"/>
                            </a:rPr>
                            <m:t>3</m:t>
                          </m:r>
                        </m:num>
                        <m:den>
                          <m:r>
                            <a:rPr lang="pl-PL" b="0" i="1" smtClean="0">
                              <a:solidFill>
                                <a:schemeClr val="bg1">
                                  <a:lumMod val="85000"/>
                                </a:schemeClr>
                              </a:solidFill>
                              <a:latin typeface="Cambria Math"/>
                            </a:rPr>
                            <m:t>4</m:t>
                          </m:r>
                        </m:den>
                      </m:f>
                    </m:oMath>
                  </m:oMathPara>
                </a14:m>
                <a:endParaRPr lang="pl-PL" dirty="0">
                  <a:solidFill>
                    <a:schemeClr val="bg1">
                      <a:lumMod val="85000"/>
                    </a:schemeClr>
                  </a:solidFill>
                </a:endParaRPr>
              </a:p>
            </p:txBody>
          </p:sp>
        </mc:Choice>
        <mc:Fallback>
          <p:sp>
            <p:nvSpPr>
              <p:cNvPr id="78" name="pole tekstowe 7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00579" y="2182440"/>
                <a:ext cx="574195" cy="610936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  <a:ln/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9" name="pole tekstowe 78"/>
              <p:cNvSpPr txBox="1"/>
              <p:nvPr/>
            </p:nvSpPr>
            <p:spPr>
              <a:xfrm>
                <a:off x="2161827" y="2491283"/>
                <a:ext cx="702436" cy="610936"/>
              </a:xfrm>
              <a:prstGeom prst="rect">
                <a:avLst/>
              </a:prstGeom>
              <a:ln/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pl-PL" b="0" i="1" smtClean="0">
                          <a:solidFill>
                            <a:schemeClr val="bg1"/>
                          </a:solidFill>
                          <a:latin typeface="Cambria Math"/>
                        </a:rPr>
                        <m:t>−4</m:t>
                      </m:r>
                      <m:f>
                        <m:fPr>
                          <m:ctrlPr>
                            <a:rPr lang="pl-PL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pl-PL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pl-PL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pl-PL" dirty="0">
                  <a:solidFill>
                    <a:schemeClr val="bg1"/>
                  </a:solidFill>
                </a:endParaRPr>
              </a:p>
            </p:txBody>
          </p:sp>
        </mc:Choice>
        <mc:Fallback>
          <p:sp>
            <p:nvSpPr>
              <p:cNvPr id="79" name="pole tekstowe 7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61827" y="2491283"/>
                <a:ext cx="702436" cy="610936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  <a:ln/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0" name="pole tekstowe 79"/>
          <p:cNvSpPr txBox="1"/>
          <p:nvPr/>
        </p:nvSpPr>
        <p:spPr>
          <a:xfrm>
            <a:off x="3181819" y="1997774"/>
            <a:ext cx="495649" cy="369332"/>
          </a:xfrm>
          <a:prstGeom prst="rect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pl-PL" dirty="0" smtClean="0">
                <a:solidFill>
                  <a:schemeClr val="bg1"/>
                </a:solidFill>
              </a:rPr>
              <a:t>0,6</a:t>
            </a:r>
            <a:endParaRPr lang="pl-PL" dirty="0">
              <a:solidFill>
                <a:schemeClr val="bg1"/>
              </a:solidFill>
            </a:endParaRPr>
          </a:p>
        </p:txBody>
      </p:sp>
      <p:sp>
        <p:nvSpPr>
          <p:cNvPr id="81" name="pole tekstowe 80"/>
          <p:cNvSpPr txBox="1"/>
          <p:nvPr/>
        </p:nvSpPr>
        <p:spPr>
          <a:xfrm>
            <a:off x="3291640" y="2784003"/>
            <a:ext cx="476412" cy="369332"/>
          </a:xfrm>
          <a:prstGeom prst="rect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pl-PL" dirty="0" smtClean="0">
                <a:solidFill>
                  <a:schemeClr val="bg1"/>
                </a:solidFill>
              </a:rPr>
              <a:t>2,9</a:t>
            </a:r>
            <a:endParaRPr lang="pl-PL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82" name="pole tekstowe 81"/>
              <p:cNvSpPr txBox="1"/>
              <p:nvPr/>
            </p:nvSpPr>
            <p:spPr>
              <a:xfrm>
                <a:off x="2698874" y="3367483"/>
                <a:ext cx="529311" cy="610936"/>
              </a:xfrm>
              <a:prstGeom prst="rect">
                <a:avLst/>
              </a:prstGeom>
              <a:ln/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pl-PL" b="0" i="1" smtClean="0">
                          <a:solidFill>
                            <a:schemeClr val="bg1"/>
                          </a:solidFill>
                          <a:latin typeface="Cambria Math"/>
                        </a:rPr>
                        <m:t>4</m:t>
                      </m:r>
                      <m:f>
                        <m:fPr>
                          <m:ctrlPr>
                            <a:rPr lang="pl-PL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pl-PL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pl-PL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pl-PL" dirty="0">
                  <a:solidFill>
                    <a:schemeClr val="bg1"/>
                  </a:solidFill>
                </a:endParaRPr>
              </a:p>
            </p:txBody>
          </p:sp>
        </mc:Choice>
        <mc:Fallback>
          <p:sp>
            <p:nvSpPr>
              <p:cNvPr id="82" name="pole tekstowe 8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98874" y="3367483"/>
                <a:ext cx="529311" cy="610936"/>
              </a:xfrm>
              <a:prstGeom prst="rect">
                <a:avLst/>
              </a:prstGeom>
              <a:blipFill rotWithShape="1">
                <a:blip r:embed="rId9"/>
                <a:stretch>
                  <a:fillRect/>
                </a:stretch>
              </a:blipFill>
              <a:ln/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3" name="pole tekstowe 82"/>
          <p:cNvSpPr txBox="1"/>
          <p:nvPr/>
        </p:nvSpPr>
        <p:spPr>
          <a:xfrm>
            <a:off x="2330142" y="1558113"/>
            <a:ext cx="534121" cy="369332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pl-PL" dirty="0" smtClean="0"/>
              <a:t>-2,9</a:t>
            </a:r>
            <a:endParaRPr lang="pl-PL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84" name="pole tekstowe 83"/>
              <p:cNvSpPr txBox="1"/>
              <p:nvPr/>
            </p:nvSpPr>
            <p:spPr>
              <a:xfrm>
                <a:off x="1498174" y="2183755"/>
                <a:ext cx="574195" cy="610936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1">
                <a:schemeClr val="accent5"/>
              </a:lnRef>
              <a:fillRef idx="2">
                <a:schemeClr val="accent5"/>
              </a:fillRef>
              <a:effectRef idx="1">
                <a:schemeClr val="accent5"/>
              </a:effectRef>
              <a:fontRef idx="minor">
                <a:schemeClr val="dk1"/>
              </a:fontRef>
            </p:style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pl-PL" b="0" i="1" smtClean="0">
                          <a:latin typeface="Cambria Math"/>
                        </a:rPr>
                        <m:t>−</m:t>
                      </m:r>
                      <m:f>
                        <m:fPr>
                          <m:ctrlPr>
                            <a:rPr lang="pl-PL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pl-PL" b="0" i="1" smtClean="0">
                              <a:latin typeface="Cambria Math"/>
                            </a:rPr>
                            <m:t>3</m:t>
                          </m:r>
                        </m:num>
                        <m:den>
                          <m:r>
                            <a:rPr lang="pl-PL" b="0" i="1" smtClean="0">
                              <a:latin typeface="Cambria Math"/>
                            </a:rPr>
                            <m:t>4</m:t>
                          </m:r>
                        </m:den>
                      </m:f>
                    </m:oMath>
                  </m:oMathPara>
                </a14:m>
                <a:endParaRPr lang="pl-PL" dirty="0"/>
              </a:p>
            </p:txBody>
          </p:sp>
        </mc:Choice>
        <mc:Fallback>
          <p:sp>
            <p:nvSpPr>
              <p:cNvPr id="84" name="pole tekstowe 8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98174" y="2183755"/>
                <a:ext cx="574195" cy="610936"/>
              </a:xfrm>
              <a:prstGeom prst="rect">
                <a:avLst/>
              </a:prstGeom>
              <a:blipFill rotWithShape="1">
                <a:blip r:embed="rId10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5" name="pole tekstowe 84"/>
              <p:cNvSpPr txBox="1"/>
              <p:nvPr/>
            </p:nvSpPr>
            <p:spPr>
              <a:xfrm>
                <a:off x="2159422" y="2492598"/>
                <a:ext cx="702436" cy="610936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pl-PL" b="0" i="1" smtClean="0">
                          <a:latin typeface="Cambria Math"/>
                        </a:rPr>
                        <m:t>−4</m:t>
                      </m:r>
                      <m:f>
                        <m:fPr>
                          <m:ctrlPr>
                            <a:rPr lang="pl-PL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pl-PL" b="0" i="1" smtClean="0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pl-PL" b="0" i="1" smtClean="0">
                              <a:latin typeface="Cambria Math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pl-PL" dirty="0"/>
              </a:p>
            </p:txBody>
          </p:sp>
        </mc:Choice>
        <mc:Fallback>
          <p:sp>
            <p:nvSpPr>
              <p:cNvPr id="85" name="pole tekstowe 8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59422" y="2492598"/>
                <a:ext cx="702436" cy="610936"/>
              </a:xfrm>
              <a:prstGeom prst="rect">
                <a:avLst/>
              </a:prstGeom>
              <a:blipFill rotWithShape="1">
                <a:blip r:embed="rId11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6" name="pole tekstowe 85"/>
          <p:cNvSpPr txBox="1"/>
          <p:nvPr/>
        </p:nvSpPr>
        <p:spPr>
          <a:xfrm>
            <a:off x="3179414" y="1999089"/>
            <a:ext cx="495649" cy="369332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pl-PL" dirty="0" smtClean="0"/>
              <a:t>0,6</a:t>
            </a:r>
            <a:endParaRPr lang="pl-PL" dirty="0"/>
          </a:p>
        </p:txBody>
      </p:sp>
      <p:sp>
        <p:nvSpPr>
          <p:cNvPr id="87" name="pole tekstowe 86"/>
          <p:cNvSpPr txBox="1"/>
          <p:nvPr/>
        </p:nvSpPr>
        <p:spPr>
          <a:xfrm>
            <a:off x="3289235" y="2785318"/>
            <a:ext cx="476412" cy="369332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pl-PL" dirty="0" smtClean="0"/>
              <a:t>2,9</a:t>
            </a:r>
            <a:endParaRPr lang="pl-PL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88" name="pole tekstowe 87"/>
              <p:cNvSpPr txBox="1"/>
              <p:nvPr/>
            </p:nvSpPr>
            <p:spPr>
              <a:xfrm>
                <a:off x="2696469" y="3368798"/>
                <a:ext cx="529311" cy="610936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pl-PL" b="0" i="1" smtClean="0">
                          <a:latin typeface="Cambria Math"/>
                        </a:rPr>
                        <m:t>4</m:t>
                      </m:r>
                      <m:f>
                        <m:fPr>
                          <m:ctrlPr>
                            <a:rPr lang="pl-PL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pl-PL" b="0" i="1" smtClean="0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pl-PL" b="0" i="1" smtClean="0">
                              <a:latin typeface="Cambria Math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pl-PL" dirty="0"/>
              </a:p>
            </p:txBody>
          </p:sp>
        </mc:Choice>
        <mc:Fallback>
          <p:sp>
            <p:nvSpPr>
              <p:cNvPr id="88" name="pole tekstowe 8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96469" y="3368798"/>
                <a:ext cx="529311" cy="610936"/>
              </a:xfrm>
              <a:prstGeom prst="rect">
                <a:avLst/>
              </a:prstGeom>
              <a:blipFill rotWithShape="1">
                <a:blip r:embed="rId12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9" name="Elipsa 88"/>
          <p:cNvSpPr/>
          <p:nvPr/>
        </p:nvSpPr>
        <p:spPr>
          <a:xfrm>
            <a:off x="7409579" y="3371799"/>
            <a:ext cx="70529" cy="66877"/>
          </a:xfrm>
          <a:prstGeom prst="ellips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90" name="Elipsa 89"/>
          <p:cNvSpPr/>
          <p:nvPr/>
        </p:nvSpPr>
        <p:spPr>
          <a:xfrm>
            <a:off x="5148856" y="3371799"/>
            <a:ext cx="70529" cy="66877"/>
          </a:xfrm>
          <a:prstGeom prst="ellips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91" name="Elipsa 90"/>
          <p:cNvSpPr/>
          <p:nvPr/>
        </p:nvSpPr>
        <p:spPr>
          <a:xfrm>
            <a:off x="5997161" y="3371799"/>
            <a:ext cx="70529" cy="66877"/>
          </a:xfrm>
          <a:prstGeom prst="ellips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92" name="Elipsa 91"/>
          <p:cNvSpPr/>
          <p:nvPr/>
        </p:nvSpPr>
        <p:spPr>
          <a:xfrm>
            <a:off x="4496398" y="3371799"/>
            <a:ext cx="70529" cy="66877"/>
          </a:xfrm>
          <a:prstGeom prst="ellips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93" name="Elipsa 92"/>
          <p:cNvSpPr/>
          <p:nvPr/>
        </p:nvSpPr>
        <p:spPr>
          <a:xfrm>
            <a:off x="8098780" y="3371799"/>
            <a:ext cx="70529" cy="66877"/>
          </a:xfrm>
          <a:prstGeom prst="ellips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4" name="Objaśnienie owalne 13"/>
          <p:cNvSpPr/>
          <p:nvPr/>
        </p:nvSpPr>
        <p:spPr>
          <a:xfrm>
            <a:off x="2748816" y="358984"/>
            <a:ext cx="2235989" cy="1236726"/>
          </a:xfrm>
          <a:prstGeom prst="wedgeEllipseCallout">
            <a:avLst>
              <a:gd name="adj1" fmla="val -24600"/>
              <a:gd name="adj2" fmla="val 70933"/>
            </a:avLst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>
                <a:solidFill>
                  <a:schemeClr val="tx2">
                    <a:lumMod val="75000"/>
                  </a:schemeClr>
                </a:solidFill>
              </a:rPr>
              <a:t>czy znajdzie się jeszcze dla nas miejsce na osi</a:t>
            </a:r>
          </a:p>
        </p:txBody>
      </p:sp>
      <p:sp>
        <p:nvSpPr>
          <p:cNvPr id="94" name="Elipsa 93"/>
          <p:cNvSpPr/>
          <p:nvPr/>
        </p:nvSpPr>
        <p:spPr>
          <a:xfrm>
            <a:off x="4677592" y="3371799"/>
            <a:ext cx="70529" cy="66877"/>
          </a:xfrm>
          <a:prstGeom prst="ellips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95" name="Elipsa 94"/>
          <p:cNvSpPr/>
          <p:nvPr/>
        </p:nvSpPr>
        <p:spPr>
          <a:xfrm>
            <a:off x="4299497" y="3371799"/>
            <a:ext cx="70529" cy="66877"/>
          </a:xfrm>
          <a:prstGeom prst="ellips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96" name="Elipsa 95"/>
          <p:cNvSpPr/>
          <p:nvPr/>
        </p:nvSpPr>
        <p:spPr>
          <a:xfrm>
            <a:off x="5077180" y="3371799"/>
            <a:ext cx="70529" cy="66877"/>
          </a:xfrm>
          <a:prstGeom prst="ellips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97" name="Elipsa 96"/>
          <p:cNvSpPr/>
          <p:nvPr/>
        </p:nvSpPr>
        <p:spPr>
          <a:xfrm>
            <a:off x="5479634" y="3371799"/>
            <a:ext cx="70529" cy="66877"/>
          </a:xfrm>
          <a:prstGeom prst="ellips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98" name="Elipsa 97"/>
          <p:cNvSpPr/>
          <p:nvPr/>
        </p:nvSpPr>
        <p:spPr>
          <a:xfrm>
            <a:off x="5880655" y="3371799"/>
            <a:ext cx="70529" cy="66877"/>
          </a:xfrm>
          <a:prstGeom prst="ellips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99" name="Elipsa 98"/>
          <p:cNvSpPr/>
          <p:nvPr/>
        </p:nvSpPr>
        <p:spPr>
          <a:xfrm>
            <a:off x="6281676" y="3371799"/>
            <a:ext cx="70529" cy="66877"/>
          </a:xfrm>
          <a:prstGeom prst="ellips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00" name="Elipsa 99"/>
          <p:cNvSpPr/>
          <p:nvPr/>
        </p:nvSpPr>
        <p:spPr>
          <a:xfrm>
            <a:off x="6682696" y="3371799"/>
            <a:ext cx="70529" cy="66877"/>
          </a:xfrm>
          <a:prstGeom prst="ellips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01" name="Elipsa 100"/>
          <p:cNvSpPr/>
          <p:nvPr/>
        </p:nvSpPr>
        <p:spPr>
          <a:xfrm>
            <a:off x="7083718" y="3371799"/>
            <a:ext cx="70529" cy="66877"/>
          </a:xfrm>
          <a:prstGeom prst="ellips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02" name="Elipsa 101"/>
          <p:cNvSpPr/>
          <p:nvPr/>
        </p:nvSpPr>
        <p:spPr>
          <a:xfrm>
            <a:off x="7484739" y="3371799"/>
            <a:ext cx="70529" cy="66877"/>
          </a:xfrm>
          <a:prstGeom prst="ellips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03" name="Elipsa 102"/>
          <p:cNvSpPr/>
          <p:nvPr/>
        </p:nvSpPr>
        <p:spPr>
          <a:xfrm>
            <a:off x="7885760" y="3371799"/>
            <a:ext cx="70529" cy="66877"/>
          </a:xfrm>
          <a:prstGeom prst="ellips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04" name="Elipsa 103"/>
          <p:cNvSpPr/>
          <p:nvPr/>
        </p:nvSpPr>
        <p:spPr>
          <a:xfrm>
            <a:off x="8286785" y="3371799"/>
            <a:ext cx="70529" cy="66877"/>
          </a:xfrm>
          <a:prstGeom prst="ellips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4515560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/>
      </p:transition>
    </mc:Choice>
    <mc:Fallback>
      <p:transition spd="slow">
        <p:spli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25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75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25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250"/>
                            </p:stCondLst>
                            <p:childTnLst>
                              <p:par>
                                <p:cTn id="21" presetID="0" presetClass="path" presetSubtype="0" accel="50000" decel="5000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animMotion origin="layout" path="M 0.0125 0.17916 C 0.02048 0.16852 0.03368 0.16412 0.04375 0.15833 C 0.06111 0.14838 0.07812 0.13889 0.09479 0.12778 C 0.10486 0.12106 0.11371 0.11134 0.12291 0.10278 C 0.12291 0.10301 0.13073 0.09583 0.13229 0.09444 C 0.13333 0.09352 0.13541 0.09166 0.13541 0.0919 C 0.13819 0.08611 0.14045 0.08657 0.14479 0.08333 C 0.15191 0.07801 0.15833 0.07153 0.16562 0.06666 C 0.17083 0.06319 0.17343 0.05671 0.17916 0.05416 C 0.18541 0.04583 0.19566 0.03588 0.20312 0.02916 C 0.21128 0.01898 0.21909 0.00324 0.22812 -0.00695 C 0.23541 -0.01482 0.24774 -0.02616 0.25711 -0.03195 C 0.26527 -0.03681 0.27656 -0.04329 0.28316 -0.04167 C 0.29027 -0.0382 0.29323 -0.03009 0.29687 -0.02222 C 0.30121 -0.01181 0.30538 -0.00139 0.30833 0.00972 C 0.30989 0.0162 0.31093 0.02268 0.3125 0.02916 C 0.31302 0.03194 0.31441 0.0375 0.31441 0.03773 C 0.31684 0.06389 0.321 0.09259 0.32916 0.11666 C 0.33159 0.12523 0.33298 0.13727 0.3375 0.14444 C 0.34531 0.15741 0.36389 0.16551 0.37604 0.16944 C 0.41163 0.16805 0.39878 0.17268 0.41562 0.16528 C 0.42066 0.16296 0.42413 0.15694 0.42812 0.15278 C 0.43003 0.15069 0.4342 0.14722 0.4342 0.14745 C 0.4368 0.14236 0.43906 0.13935 0.44271 0.13611 C 0.44531 0.12592 0.44948 0.11643 0.45295 0.10694 C 0.45538 0.10069 0.45521 0.10509 0.45625 0.09861 C 0.45694 0.09398 0.45746 0.08935 0.45833 0.08472 C 0.4585 0.08194 0.46041 0.07639 0.46041 0.07662 C 0.46146 0.06157 0.46302 0.04676 0.46458 0.03194 C 0.46649 -0.01528 0.4625 -0.02847 0.43125 -0.08542 C 0.41701 -0.1294 0.38628 -0.19815 0.37916 -0.23264 C 0.36041 -0.28403 0.38784 -0.28866 0.38854 -0.29236 C 0.39948 -0.30301 0.41996 -0.33218 0.44479 -0.29584 L 0.5375 -0.075 " pathEditMode="relative" rAng="0" ptsTypes="ffffffffffffffffffffffffffffffffAf">
                                      <p:cBhvr>
                                        <p:cTn id="22" dur="3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6250" y="-25579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5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5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5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5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5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5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5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8000"/>
                            </p:stCondLst>
                            <p:childTnLst>
                              <p:par>
                                <p:cTn id="60" presetID="16" presetClass="entr" presetSubtype="42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6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9500"/>
                            </p:stCondLst>
                            <p:childTnLst>
                              <p:par>
                                <p:cTn id="64" presetID="16" presetClass="entr" presetSubtype="42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66" dur="1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0" presetClass="path" presetSubtype="0" accel="50000" decel="50000" fill="hold" grpId="1" nodeType="withEffect">
                                  <p:stCondLst>
                                    <p:cond delay="1400"/>
                                  </p:stCondLst>
                                  <p:childTnLst>
                                    <p:animMotion origin="layout" path="M 2.22222E-6 4.81481E-6 C 0.00434 0.04074 0.03489 0.07638 0.06094 0.09791 C 0.07187 0.10694 0.08281 0.1162 0.096 0.11921 C 0.11267 0.12731 0.13021 0.13634 0.14791 0.1405 C 0.15642 0.14583 0.16684 0.14837 0.17621 0.15023 C 0.18403 0.1537 0.19184 0.15462 0.2 0.1574 C 0.20955 0.16064 0.21823 0.16527 0.22812 0.16736 C 0.24479 0.17731 0.26493 0.17685 0.28229 0.18425 C 0.28975 0.19421 0.29149 0.1868 0.29149 0.2 " pathEditMode="relative" rAng="0" ptsTypes="ffffffffA">
                                      <p:cBhvr>
                                        <p:cTn id="68" dur="2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566" y="10000"/>
                                    </p:animMotion>
                                  </p:childTnLst>
                                </p:cTn>
                              </p:par>
                              <p:par>
                                <p:cTn id="69" presetID="16" presetClass="entr" presetSubtype="21" fill="hold" grpId="0" nodeType="withEffect">
                                  <p:stCondLst>
                                    <p:cond delay="34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1" dur="7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0" presetClass="path" presetSubtype="0" accel="50000" decel="50000" fill="hold" grpId="1" nodeType="withEffect">
                                  <p:stCondLst>
                                    <p:cond delay="3400"/>
                                  </p:stCondLst>
                                  <p:childTnLst>
                                    <p:animMotion origin="layout" path="M -3.88889E-6 -1.85185E-6 C 0.0073 -0.00301 0.01302 -0.01319 0.02101 -0.01713 C 0.02414 -0.02129 0.03212 -0.02824 0.03629 -0.02986 C 0.04914 -0.04074 0.07066 -0.04884 0.08577 -0.05116 C 0.10469 -0.05879 0.12813 -0.05833 0.14757 -0.05949 C 0.16129 -0.0625 0.17535 -0.0625 0.18924 -0.06389 C 0.21233 -0.06967 0.23421 -0.06597 0.25851 -0.06528 C 0.26337 -0.06319 0.27934 -0.0581 0.28264 -0.05532 C 0.28577 -0.05278 0.29254 -0.04977 0.29254 -0.04954 C 0.29497 -0.04676 0.29827 -0.04421 0.30139 -0.04259 C 0.30348 -0.04143 0.30799 -0.03981 0.30799 -0.03958 C 0.3224 -0.02731 0.34948 -0.03055 0.36424 -0.02986 C 0.375 -0.0287 0.38386 -0.02546 0.39393 -0.02129 C 0.40052 -0.01852 0.3941 -0.02129 0.40052 -0.01852 C 0.40157 -0.01805 0.40365 -0.01713 0.40365 -0.0169 C 0.40608 -0.01412 0.4125 -0.01134 0.4125 -0.01111 C 0.41493 -0.00856 0.42136 -0.00579 0.42136 -0.00555 C 0.42552 -0.00046 0.42327 -0.0037 0.42796 0.00556 C 0.42865 0.00695 0.43021 0.00996 0.43021 0.01019 C 0.42969 0.01366 0.429 0.0213 0.429 0.02153 " pathEditMode="relative" rAng="0" ptsTypes="fffffffffffffffffffA">
                                      <p:cBhvr>
                                        <p:cTn id="73" dur="2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510" y="-2431"/>
                                    </p:animMotion>
                                  </p:childTnLst>
                                </p:cTn>
                              </p:par>
                              <p:par>
                                <p:cTn id="74" presetID="22" presetClass="entr" presetSubtype="4" fill="hold" grpId="0" nodeType="withEffect">
                                  <p:stCondLst>
                                    <p:cond delay="52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6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0" presetClass="path" presetSubtype="0" accel="50000" decel="50000" fill="hold" grpId="1" nodeType="withEffect">
                                  <p:stCondLst>
                                    <p:cond delay="5700"/>
                                  </p:stCondLst>
                                  <p:childTnLst>
                                    <p:animMotion origin="layout" path="M 3.61111E-6 2.96296E-6 C 0.00434 -0.00324 0.01059 -0.00486 0.01562 -0.00602 C 0.02152 -0.00857 0.0243 -0.0088 0.03107 -0.00926 C 0.05868 -0.01459 0.10746 -0.01019 0.125 -0.00996 C 0.15139 -0.00857 0.17725 -0.00556 0.20347 -0.00255 C 0.21041 2.96296E-6 0.21805 -0.00023 0.225 0.00277 C 0.23038 0.00486 0.23593 0.00625 0.24132 0.00856 C 0.24895 0.01203 0.25555 0.01574 0.26354 0.01805 C 0.26996 0.02361 0.27882 0.02592 0.28455 0.0324 C 0.29149 0.04027 0.29618 0.05115 0.30347 0.05833 C 0.30382 0.05902 0.30416 0.05995 0.30468 0.06065 C 0.3052 0.0618 0.30625 0.06203 0.30677 0.06319 C 0.31302 0.07523 0.30642 0.0662 0.31215 0.07338 C 0.31336 0.07801 0.3125 0.07546 0.31562 0.08125 C 0.31701 0.08356 0.31753 0.08703 0.31892 0.08981 C 0.32291 0.09745 0.32795 0.10694 0.33385 0.11273 C 0.33472 0.11597 0.33559 0.11736 0.33784 0.11944 C 0.33975 0.12291 0.34166 0.12662 0.34392 0.12963 C 0.34548 0.13518 0.34583 0.13518 0.34323 0.14027 C 0.34705 0.14282 0.34531 0.14051 0.34531 0.14953 " pathEditMode="relative" rAng="0" ptsTypes="fffffffffffffffffffA">
                                      <p:cBhvr>
                                        <p:cTn id="78" dur="2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344" y="6736"/>
                                    </p:animMotion>
                                  </p:childTnLst>
                                </p:cTn>
                              </p:par>
                              <p:par>
                                <p:cTn id="79" presetID="16" presetClass="entr" presetSubtype="21" fill="hold" grpId="0" nodeType="withEffect">
                                  <p:stCondLst>
                                    <p:cond delay="76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0" presetClass="path" presetSubtype="0" accel="50000" decel="50000" fill="hold" grpId="1" nodeType="withEffect">
                                  <p:stCondLst>
                                    <p:cond delay="8100"/>
                                  </p:stCondLst>
                                  <p:childTnLst>
                                    <p:animMotion origin="layout" path="M 1.11111E-6 3.33333E-6 C 0.00625 -0.00186 0.00364 -0.00116 0.00816 -0.00232 C 0.0184 -0.00695 0.02951 -0.00857 0.04062 -0.01019 C 0.05052 -0.01366 0.06128 -0.01343 0.07153 -0.01436 C 0.09861 -0.01644 0.125 -0.0176 0.1526 -0.01806 C 0.20451 -0.01783 0.24792 -0.01736 0.29705 -0.01436 C 0.30191 -0.01366 0.3066 -0.01273 0.31146 -0.01181 C 0.32517 -0.00648 0.3401 -0.0051 0.35417 -0.00093 C 0.35816 0.00046 0.36198 0.00208 0.3658 0.00324 C 0.36823 0.00393 0.37274 0.00555 0.37274 0.00578 C 0.37552 0.00787 0.38021 0.00972 0.38368 0.01111 C 0.38646 0.01412 0.39062 0.01689 0.39392 0.01898 C 0.39601 0.0206 0.40017 0.02384 0.40017 0.02407 C 0.40174 0.02639 0.40434 0.02801 0.40573 0.03078 C 0.40903 0.03703 0.41302 0.04051 0.41892 0.04259 C 0.42257 0.04583 0.42656 0.04861 0.43125 0.04977 C 0.43472 0.05277 0.43941 0.05393 0.44358 0.05555 C 0.44792 0.05717 0.45174 0.06018 0.4559 0.0618 C 0.45799 0.06342 0.46007 0.06481 0.46215 0.06643 C 0.46406 0.07037 0.46319 0.06805 0.46476 0.07361 C 0.46493 0.07453 0.46545 0.07615 0.46545 0.07639 C 0.46562 0.07986 0.4658 0.08402 0.46614 0.08796 C 0.46632 0.08981 0.46701 0.09352 0.46701 0.09375 " pathEditMode="relative" rAng="0" ptsTypes="ffffffffffffffffffffffA">
                                      <p:cBhvr>
                                        <p:cTn id="83" dur="2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351" y="3773"/>
                                    </p:animMotion>
                                  </p:childTnLst>
                                </p:cTn>
                              </p:par>
                              <p:par>
                                <p:cTn id="84" presetID="16" presetClass="entr" presetSubtype="21" fill="hold" grpId="0" nodeType="withEffect">
                                  <p:stCondLst>
                                    <p:cond delay="1010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6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0" presetClass="path" presetSubtype="0" accel="50000" decel="50000" fill="hold" grpId="1" nodeType="withEffect">
                                  <p:stCondLst>
                                    <p:cond delay="10500"/>
                                  </p:stCondLst>
                                  <p:childTnLst>
                                    <p:animMotion origin="layout" path="M 8.33333E-7 -0.0037 C 0.00399 -0.00602 0.00885 -0.00648 0.01354 -0.00741 C 0.02812 -0.00949 0.04253 -0.01042 0.05746 -0.01088 C 0.0901 -0.01065 0.12083 -0.01042 0.15278 -0.0081 C 0.15764 -0.00648 0.16285 -0.00671 0.16771 -0.00486 C 0.17274 -0.00278 0.17569 0.00069 0.17917 0.00417 C 0.18368 0.00903 0.18854 0.01389 0.19323 0.01852 C 0.19496 0.02292 0.2 0.02569 0.20417 0.02824 C 0.2099 0.03171 0.2125 0.03819 0.21632 0.04282 C 0.21719 0.04514 0.21701 0.04398 0.21701 0.04607 " pathEditMode="relative" rAng="0" ptsTypes="fffffffffA">
                                      <p:cBhvr>
                                        <p:cTn id="88" dur="2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851" y="2130"/>
                                    </p:animMotion>
                                  </p:childTnLst>
                                </p:cTn>
                              </p:par>
                              <p:par>
                                <p:cTn id="89" presetID="16" presetClass="entr" presetSubtype="21" fill="hold" grpId="0" nodeType="withEffect">
                                  <p:stCondLst>
                                    <p:cond delay="123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91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0" presetClass="path" presetSubtype="0" accel="50000" decel="50000" fill="hold" grpId="1" nodeType="withEffect">
                                  <p:stCondLst>
                                    <p:cond delay="12800"/>
                                  </p:stCondLst>
                                  <p:childTnLst>
                                    <p:animMotion origin="layout" path="M 0 0 C 0.00677 -0.00301 0.01163 -0.00926 0.01892 -0.01088 C 0.03298 -0.0206 0.04809 -0.02778 0.06354 -0.03264 C 0.06857 -0.03426 0.07257 -0.03704 0.07777 -0.03797 C 0.08819 -0.0426 0.09878 -0.04607 0.10954 -0.04792 C 0.11753 -0.0507 0.12569 -0.05348 0.13385 -0.0551 C 0.14878 -0.06088 0.16441 -0.06598 0.17968 -0.06945 C 0.18645 -0.07107 0.19236 -0.07454 0.1993 -0.0757 C 0.21041 -0.08079 0.22204 -0.08334 0.23316 -0.08843 C 0.23697 -0.09005 0.24097 -0.0919 0.24461 -0.09375 C 0.24878 -0.09584 0.25243 -0.09954 0.25677 -0.10093 C 0.25833 -0.10255 0.25989 -0.10394 0.26145 -0.10556 C 0.26232 -0.10648 0.26423 -0.1081 0.26423 -0.1081 C 0.26614 -0.11204 0.26822 -0.11551 0.2717 -0.11713 C 0.27743 -0.12547 0.29218 -0.13866 0.30069 -0.14144 C 0.30364 -0.14445 0.30642 -0.1456 0.31007 -0.14699 C 0.31388 -0.15047 0.3184 -0.15301 0.32291 -0.15417 C 0.33125 -0.15973 0.34149 -0.16135 0.35069 -0.16227 C 0.36111 -0.16574 0.37152 -0.16621 0.38229 -0.16667 C 0.40486 -0.16945 0.4276 -0.16922 0.45 -0.17315 C 0.47465 -0.17223 0.4776 -0.17315 0.496 -0.16505 C 0.49861 -0.1625 0.50121 -0.16019 0.50399 -0.15787 C 0.50607 -0.15394 0.50989 -0.15185 0.51284 -0.14885 C 0.51875 -0.14306 0.52343 -0.13658 0.52847 -0.12986 C 0.53194 -0.11898 0.5368 -0.10834 0.54253 -0.09931 C 0.54513 -0.09514 0.54722 -0.09121 0.55 -0.0875 C 0.55052 -0.08681 0.55069 -0.08542 0.55138 -0.08473 C 0.55468 -0.08195 0.55937 -0.0831 0.56215 -0.0794 L 0.56493 -0.0838 " pathEditMode="relative" ptsTypes="fffffffffffffffffffffffffffAA">
                                      <p:cBhvr>
                                        <p:cTn id="93" dur="2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4" presetID="16" presetClass="entr" presetSubtype="21" fill="hold" grpId="0" nodeType="withEffect">
                                  <p:stCondLst>
                                    <p:cond delay="1480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96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24800"/>
                            </p:stCondLst>
                            <p:childTnLst>
                              <p:par>
                                <p:cTn id="98" presetID="16" presetClass="entr" presetSubtype="4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00" dur="125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16" presetClass="entr" presetSubtype="21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3" dur="10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16" presetClass="entr" presetSubtype="21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6" dur="10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16" presetClass="entr" presetSubtype="21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9" dur="10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16" presetClass="entr" presetSubtype="21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2" dur="10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16" presetClass="entr" presetSubtype="21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5" dur="10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16" presetClass="entr" presetSubtype="21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8" dur="10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16" presetClass="entr" presetSubtype="21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1" dur="10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16" presetClass="entr" presetSubtype="21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4" dur="10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16" presetClass="entr" presetSubtype="21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7" dur="10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16" presetClass="entr" presetSubtype="21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0" dur="10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16" presetClass="entr" presetSubtype="21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3" dur="10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5" grpId="0" animBg="1"/>
      <p:bldP spid="75" grpId="0" animBg="1"/>
      <p:bldP spid="76" grpId="0" animBg="1"/>
      <p:bldP spid="77" grpId="0" animBg="1"/>
      <p:bldP spid="78" grpId="0" animBg="1"/>
      <p:bldP spid="79" grpId="0" animBg="1"/>
      <p:bldP spid="80" grpId="0" animBg="1"/>
      <p:bldP spid="81" grpId="0" animBg="1"/>
      <p:bldP spid="82" grpId="0" animBg="1"/>
      <p:bldP spid="83" grpId="0"/>
      <p:bldP spid="83" grpId="1"/>
      <p:bldP spid="84" grpId="0"/>
      <p:bldP spid="84" grpId="1"/>
      <p:bldP spid="85" grpId="0"/>
      <p:bldP spid="85" grpId="1"/>
      <p:bldP spid="86" grpId="0"/>
      <p:bldP spid="86" grpId="1"/>
      <p:bldP spid="87" grpId="0"/>
      <p:bldP spid="87" grpId="1"/>
      <p:bldP spid="88" grpId="0"/>
      <p:bldP spid="88" grpId="1"/>
      <p:bldP spid="89" grpId="0" animBg="1"/>
      <p:bldP spid="90" grpId="0" animBg="1"/>
      <p:bldP spid="91" grpId="0" animBg="1"/>
      <p:bldP spid="92" grpId="0" animBg="1"/>
      <p:bldP spid="93" grpId="0" animBg="1"/>
      <p:bldP spid="14" grpId="0" animBg="1"/>
      <p:bldP spid="94" grpId="0" animBg="1"/>
      <p:bldP spid="95" grpId="0" animBg="1"/>
      <p:bldP spid="96" grpId="0" animBg="1"/>
      <p:bldP spid="97" grpId="0" animBg="1"/>
      <p:bldP spid="98" grpId="0" animBg="1"/>
      <p:bldP spid="99" grpId="0" animBg="1"/>
      <p:bldP spid="100" grpId="0" animBg="1"/>
      <p:bldP spid="101" grpId="0" animBg="1"/>
      <p:bldP spid="102" grpId="0" animBg="1"/>
      <p:bldP spid="103" grpId="0" animBg="1"/>
      <p:bldP spid="10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ytuł 2"/>
          <p:cNvSpPr>
            <a:spLocks noGrp="1"/>
          </p:cNvSpPr>
          <p:nvPr>
            <p:ph type="title"/>
          </p:nvPr>
        </p:nvSpPr>
        <p:spPr>
          <a:xfrm>
            <a:off x="636846" y="2076451"/>
            <a:ext cx="7923545" cy="2457450"/>
          </a:xfrm>
        </p:spPr>
        <p:txBody>
          <a:bodyPr anchor="t"/>
          <a:lstStyle/>
          <a:p>
            <a:pPr algn="ctr"/>
            <a:r>
              <a:rPr lang="pl-PL" sz="28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Każdej liczbie na osi liczbowej odpowiada tylko jeden punkt. </a:t>
            </a:r>
            <a:r>
              <a:rPr lang="pl-PL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/>
            </a:r>
            <a:br>
              <a:rPr lang="pl-PL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</a:br>
            <a:r>
              <a:rPr lang="pl-PL" sz="28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/>
            </a:r>
            <a:br>
              <a:rPr lang="pl-PL" sz="28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</a:br>
            <a:r>
              <a:rPr lang="pl-PL" sz="2800" b="1" dirty="0" smtClean="0">
                <a:ln w="10541" cmpd="sng">
                  <a:solidFill>
                    <a:srgbClr val="CC3300"/>
                  </a:solidFill>
                  <a:prstDash val="solid"/>
                </a:ln>
                <a:solidFill>
                  <a:srgbClr val="BF0A04"/>
                </a:solidFill>
              </a:rPr>
              <a:t>Jeden </a:t>
            </a:r>
            <a:r>
              <a:rPr lang="pl-PL" sz="2800" b="1" dirty="0">
                <a:ln w="10541" cmpd="sng">
                  <a:solidFill>
                    <a:srgbClr val="CC3300"/>
                  </a:solidFill>
                  <a:prstDash val="solid"/>
                </a:ln>
                <a:solidFill>
                  <a:srgbClr val="BF0A04"/>
                </a:solidFill>
              </a:rPr>
              <a:t>punkt </a:t>
            </a:r>
            <a:r>
              <a:rPr lang="pl-PL" sz="28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z osi odpowiada tylko </a:t>
            </a:r>
            <a:r>
              <a:rPr lang="pl-PL" sz="2800" b="1" dirty="0">
                <a:ln w="10541" cmpd="sng">
                  <a:solidFill>
                    <a:srgbClr val="CC3300"/>
                  </a:solidFill>
                  <a:prstDash val="solid"/>
                </a:ln>
                <a:solidFill>
                  <a:srgbClr val="BF0A04"/>
                </a:solidFill>
              </a:rPr>
              <a:t>jednej liczbie</a:t>
            </a:r>
            <a:endParaRPr lang="cs-CZ" sz="2800" b="1" dirty="0">
              <a:ln w="10541" cmpd="sng">
                <a:solidFill>
                  <a:srgbClr val="CC3300"/>
                </a:solidFill>
                <a:prstDash val="solid"/>
              </a:ln>
              <a:solidFill>
                <a:srgbClr val="BF0A04"/>
              </a:solidFill>
            </a:endParaRPr>
          </a:p>
        </p:txBody>
      </p:sp>
      <p:grpSp>
        <p:nvGrpSpPr>
          <p:cNvPr id="22" name="Grupa 21"/>
          <p:cNvGrpSpPr/>
          <p:nvPr/>
        </p:nvGrpSpPr>
        <p:grpSpPr>
          <a:xfrm>
            <a:off x="2480645" y="5023899"/>
            <a:ext cx="4638338" cy="179207"/>
            <a:chOff x="4157330" y="3318924"/>
            <a:chExt cx="4638338" cy="179207"/>
          </a:xfrm>
        </p:grpSpPr>
        <p:cxnSp>
          <p:nvCxnSpPr>
            <p:cNvPr id="23" name="Łącznik prosty 9"/>
            <p:cNvCxnSpPr/>
            <p:nvPr/>
          </p:nvCxnSpPr>
          <p:spPr>
            <a:xfrm>
              <a:off x="4157330" y="3408528"/>
              <a:ext cx="4638338" cy="0"/>
            </a:xfrm>
            <a:prstGeom prst="line">
              <a:avLst/>
            </a:prstGeom>
            <a:ln w="38100" cmpd="sng">
              <a:headEnd type="none" w="med" len="med"/>
              <a:tailEnd type="arrow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Łącznik prostoliniowy 23"/>
            <p:cNvCxnSpPr/>
            <p:nvPr/>
          </p:nvCxnSpPr>
          <p:spPr>
            <a:xfrm>
              <a:off x="6316941" y="3318924"/>
              <a:ext cx="0" cy="179207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Łącznik prostoliniowy 24"/>
            <p:cNvCxnSpPr/>
            <p:nvPr/>
          </p:nvCxnSpPr>
          <p:spPr>
            <a:xfrm>
              <a:off x="6717962" y="3318924"/>
              <a:ext cx="0" cy="179207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Łącznik prostoliniowy 25"/>
            <p:cNvCxnSpPr/>
            <p:nvPr/>
          </p:nvCxnSpPr>
          <p:spPr>
            <a:xfrm>
              <a:off x="7118983" y="3318924"/>
              <a:ext cx="0" cy="179207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Łącznik prostoliniowy 26"/>
            <p:cNvCxnSpPr/>
            <p:nvPr/>
          </p:nvCxnSpPr>
          <p:spPr>
            <a:xfrm>
              <a:off x="7520004" y="3318924"/>
              <a:ext cx="0" cy="179207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Łącznik prostoliniowy 27"/>
            <p:cNvCxnSpPr/>
            <p:nvPr/>
          </p:nvCxnSpPr>
          <p:spPr>
            <a:xfrm>
              <a:off x="7921025" y="3318924"/>
              <a:ext cx="0" cy="179207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Łącznik prostoliniowy 28"/>
            <p:cNvCxnSpPr/>
            <p:nvPr/>
          </p:nvCxnSpPr>
          <p:spPr>
            <a:xfrm>
              <a:off x="8322050" y="3318924"/>
              <a:ext cx="0" cy="179207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Łącznik prostoliniowy 30"/>
            <p:cNvCxnSpPr/>
            <p:nvPr/>
          </p:nvCxnSpPr>
          <p:spPr>
            <a:xfrm>
              <a:off x="5514899" y="3318924"/>
              <a:ext cx="0" cy="179207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Łącznik prostoliniowy 44"/>
            <p:cNvCxnSpPr/>
            <p:nvPr/>
          </p:nvCxnSpPr>
          <p:spPr>
            <a:xfrm>
              <a:off x="5915920" y="3318924"/>
              <a:ext cx="0" cy="179207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Łącznik prostoliniowy 45"/>
            <p:cNvCxnSpPr/>
            <p:nvPr/>
          </p:nvCxnSpPr>
          <p:spPr>
            <a:xfrm>
              <a:off x="4712857" y="3318924"/>
              <a:ext cx="0" cy="179207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Łącznik prostoliniowy 46"/>
            <p:cNvCxnSpPr/>
            <p:nvPr/>
          </p:nvCxnSpPr>
          <p:spPr>
            <a:xfrm>
              <a:off x="5113878" y="3318924"/>
              <a:ext cx="0" cy="179207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Łącznik prostoliniowy 47"/>
            <p:cNvCxnSpPr/>
            <p:nvPr/>
          </p:nvCxnSpPr>
          <p:spPr>
            <a:xfrm>
              <a:off x="4334762" y="3318924"/>
              <a:ext cx="0" cy="179207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9" name="Grupa 48"/>
          <p:cNvGrpSpPr/>
          <p:nvPr/>
        </p:nvGrpSpPr>
        <p:grpSpPr>
          <a:xfrm>
            <a:off x="2475160" y="5210473"/>
            <a:ext cx="4329902" cy="369332"/>
            <a:chOff x="4151845" y="3505498"/>
            <a:chExt cx="4329902" cy="369332"/>
          </a:xfrm>
        </p:grpSpPr>
        <p:sp>
          <p:nvSpPr>
            <p:cNvPr id="50" name="PoleTekstowe 51"/>
            <p:cNvSpPr txBox="1"/>
            <p:nvPr/>
          </p:nvSpPr>
          <p:spPr>
            <a:xfrm>
              <a:off x="6978598" y="3505498"/>
              <a:ext cx="30008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dirty="0" smtClean="0"/>
                <a:t>2</a:t>
              </a:r>
              <a:endParaRPr lang="pl-PL" dirty="0"/>
            </a:p>
          </p:txBody>
        </p:sp>
        <p:sp>
          <p:nvSpPr>
            <p:cNvPr id="51" name="PoleTekstowe 52"/>
            <p:cNvSpPr txBox="1"/>
            <p:nvPr/>
          </p:nvSpPr>
          <p:spPr>
            <a:xfrm>
              <a:off x="6170131" y="3505498"/>
              <a:ext cx="3129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dirty="0" smtClean="0"/>
                <a:t>0</a:t>
              </a:r>
              <a:endParaRPr lang="pl-PL" dirty="0"/>
            </a:p>
          </p:txBody>
        </p:sp>
        <p:sp>
          <p:nvSpPr>
            <p:cNvPr id="52" name="PoleTekstowe 53"/>
            <p:cNvSpPr txBox="1"/>
            <p:nvPr/>
          </p:nvSpPr>
          <p:spPr>
            <a:xfrm>
              <a:off x="6608868" y="3505498"/>
              <a:ext cx="26481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dirty="0" smtClean="0"/>
                <a:t>1</a:t>
              </a:r>
              <a:endParaRPr lang="pl-PL" dirty="0"/>
            </a:p>
          </p:txBody>
        </p:sp>
        <p:sp>
          <p:nvSpPr>
            <p:cNvPr id="53" name="PoleTekstowe 51"/>
            <p:cNvSpPr txBox="1"/>
            <p:nvPr/>
          </p:nvSpPr>
          <p:spPr>
            <a:xfrm>
              <a:off x="7365998" y="3505498"/>
              <a:ext cx="30008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dirty="0" smtClean="0"/>
                <a:t>3</a:t>
              </a:r>
              <a:endParaRPr lang="pl-PL" dirty="0"/>
            </a:p>
          </p:txBody>
        </p:sp>
        <p:sp>
          <p:nvSpPr>
            <p:cNvPr id="54" name="PoleTekstowe 51"/>
            <p:cNvSpPr txBox="1"/>
            <p:nvPr/>
          </p:nvSpPr>
          <p:spPr>
            <a:xfrm>
              <a:off x="7780640" y="3505498"/>
              <a:ext cx="30809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dirty="0" smtClean="0"/>
                <a:t>4</a:t>
              </a:r>
              <a:endParaRPr lang="pl-PL" dirty="0"/>
            </a:p>
          </p:txBody>
        </p:sp>
        <p:sp>
          <p:nvSpPr>
            <p:cNvPr id="55" name="PoleTekstowe 51"/>
            <p:cNvSpPr txBox="1"/>
            <p:nvPr/>
          </p:nvSpPr>
          <p:spPr>
            <a:xfrm>
              <a:off x="8181665" y="3505498"/>
              <a:ext cx="30008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dirty="0" smtClean="0"/>
                <a:t>5</a:t>
              </a:r>
              <a:endParaRPr lang="pl-PL" dirty="0"/>
            </a:p>
          </p:txBody>
        </p:sp>
        <p:sp>
          <p:nvSpPr>
            <p:cNvPr id="56" name="PoleTekstowe 51"/>
            <p:cNvSpPr txBox="1"/>
            <p:nvPr/>
          </p:nvSpPr>
          <p:spPr>
            <a:xfrm>
              <a:off x="5733003" y="3505498"/>
              <a:ext cx="32252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dirty="0" smtClean="0"/>
                <a:t>-1</a:t>
              </a:r>
              <a:endParaRPr lang="pl-PL" dirty="0"/>
            </a:p>
          </p:txBody>
        </p:sp>
        <p:sp>
          <p:nvSpPr>
            <p:cNvPr id="57" name="PoleTekstowe 51"/>
            <p:cNvSpPr txBox="1"/>
            <p:nvPr/>
          </p:nvSpPr>
          <p:spPr>
            <a:xfrm>
              <a:off x="5342615" y="3505498"/>
              <a:ext cx="34977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dirty="0" smtClean="0"/>
                <a:t>-2</a:t>
              </a:r>
              <a:endParaRPr lang="pl-PL" dirty="0"/>
            </a:p>
          </p:txBody>
        </p:sp>
        <p:sp>
          <p:nvSpPr>
            <p:cNvPr id="58" name="PoleTekstowe 51"/>
            <p:cNvSpPr txBox="1"/>
            <p:nvPr/>
          </p:nvSpPr>
          <p:spPr>
            <a:xfrm>
              <a:off x="4941594" y="3505498"/>
              <a:ext cx="35458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dirty="0" smtClean="0"/>
                <a:t>-3</a:t>
              </a:r>
              <a:endParaRPr lang="pl-PL" dirty="0"/>
            </a:p>
          </p:txBody>
        </p:sp>
        <p:sp>
          <p:nvSpPr>
            <p:cNvPr id="59" name="PoleTekstowe 51"/>
            <p:cNvSpPr txBox="1"/>
            <p:nvPr/>
          </p:nvSpPr>
          <p:spPr>
            <a:xfrm>
              <a:off x="4519307" y="3505498"/>
              <a:ext cx="3658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dirty="0" smtClean="0"/>
                <a:t>-4</a:t>
              </a:r>
              <a:endParaRPr lang="pl-PL" dirty="0"/>
            </a:p>
          </p:txBody>
        </p:sp>
        <p:sp>
          <p:nvSpPr>
            <p:cNvPr id="60" name="PoleTekstowe 51"/>
            <p:cNvSpPr txBox="1"/>
            <p:nvPr/>
          </p:nvSpPr>
          <p:spPr>
            <a:xfrm>
              <a:off x="4151845" y="3505498"/>
              <a:ext cx="35618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dirty="0" smtClean="0"/>
                <a:t>-5</a:t>
              </a:r>
              <a:endParaRPr lang="pl-PL" dirty="0"/>
            </a:p>
          </p:txBody>
        </p:sp>
      </p:grpSp>
    </p:spTree>
    <p:extLst>
      <p:ext uri="{BB962C8B-B14F-4D97-AF65-F5344CB8AC3E}">
        <p14:creationId xmlns:p14="http://schemas.microsoft.com/office/powerpoint/2010/main" val="13860069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/>
      </p:transition>
    </mc:Choice>
    <mc:Fallback>
      <p:transition spd="slow">
        <p:spli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25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25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Kształt fali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Kształt fali.thmx</Template>
  <TotalTime>763</TotalTime>
  <Words>189</Words>
  <Application>Microsoft Office PowerPoint</Application>
  <PresentationFormat>Pokaz na ekranie (4:3)</PresentationFormat>
  <Paragraphs>73</Paragraphs>
  <Slides>5</Slides>
  <Notes>0</Notes>
  <HiddenSlides>0</HiddenSlides>
  <MMClips>0</MMClips>
  <ScaleCrop>false</ScaleCrop>
  <HeadingPairs>
    <vt:vector size="4" baseType="variant">
      <vt:variant>
        <vt:lpstr>Motyw</vt:lpstr>
      </vt:variant>
      <vt:variant>
        <vt:i4>1</vt:i4>
      </vt:variant>
      <vt:variant>
        <vt:lpstr>Tytuły slajdów</vt:lpstr>
      </vt:variant>
      <vt:variant>
        <vt:i4>5</vt:i4>
      </vt:variant>
    </vt:vector>
  </HeadingPairs>
  <TitlesOfParts>
    <vt:vector size="6" baseType="lpstr">
      <vt:lpstr>Kształt fali</vt:lpstr>
      <vt:lpstr>Liczby na osi liczbowej</vt:lpstr>
      <vt:lpstr>Oś liczbowa to prosta z zaznaczonym zwrotem  </vt:lpstr>
      <vt:lpstr>Oś liczbowa </vt:lpstr>
      <vt:lpstr>Oś liczbowa </vt:lpstr>
      <vt:lpstr>Każdej liczbie na osi liczbowej odpowiada tylko jeden punkt.   Jeden punkt z osi odpowiada tylko jednej liczbie</vt:lpstr>
    </vt:vector>
  </TitlesOfParts>
  <Company>Ovigo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Małgorzata Michalik</dc:creator>
  <cp:lastModifiedBy>Ania</cp:lastModifiedBy>
  <cp:revision>85</cp:revision>
  <dcterms:created xsi:type="dcterms:W3CDTF">2013-08-24T13:51:02Z</dcterms:created>
  <dcterms:modified xsi:type="dcterms:W3CDTF">2013-09-01T12:07:26Z</dcterms:modified>
</cp:coreProperties>
</file>